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7_B139136F.xml" ContentType="application/vnd.ms-powerpoint.comments+xml"/>
  <Override PartName="/ppt/comments/modernComment_111_7F1B7F3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70" r:id="rId3"/>
    <p:sldId id="275" r:id="rId4"/>
    <p:sldId id="273" r:id="rId5"/>
  </p:sldIdLst>
  <p:sldSz cx="7772400" cy="100584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9DC94F0-B363-C37C-6A65-E20BB7824589}" name="Steve Follmar" initials="SF" userId="S::sfollmar@mmsysllc.com::cdbc995d-fb60-4e62-a451-0f8392619c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wayne Hickman" initials="DAH" lastIdx="1" clrIdx="0">
    <p:extLst>
      <p:ext uri="{19B8F6BF-5375-455C-9EA6-DF929625EA0E}">
        <p15:presenceInfo xmlns:p15="http://schemas.microsoft.com/office/powerpoint/2012/main" userId="Dwayne Hick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82" autoAdjust="0"/>
    <p:restoredTop sz="94660"/>
  </p:normalViewPr>
  <p:slideViewPr>
    <p:cSldViewPr snapToGrid="0">
      <p:cViewPr varScale="1">
        <p:scale>
          <a:sx n="83" d="100"/>
          <a:sy n="83" d="100"/>
        </p:scale>
        <p:origin x="2096" y="200"/>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11" Type="http://schemas.microsoft.com/office/2018/10/relationships/authors" Targe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omments/modernComment_107_B139136F.xml><?xml version="1.0" encoding="utf-8"?>
<p188:cmLst xmlns:a="http://schemas.openxmlformats.org/drawingml/2006/main" xmlns:r="http://schemas.openxmlformats.org/officeDocument/2006/relationships" xmlns:p188="http://schemas.microsoft.com/office/powerpoint/2018/8/main">
  <p188:cm id="{6A1EFE87-ABCB-4A5E-887A-336087972698}" authorId="{49DC94F0-B363-C37C-6A65-E20BB7824589}" created="2026-08-19T15:36:06.330">
    <ac:txMkLst xmlns:ac="http://schemas.microsoft.com/office/drawing/2013/main/command">
      <pc:docMk xmlns:pc="http://schemas.microsoft.com/office/powerpoint/2013/main/command"/>
      <pc:sldMk xmlns:pc="http://schemas.microsoft.com/office/powerpoint/2013/main/command" cId="2973307759" sldId="263"/>
      <ac:spMk id="5" creationId="{AA116DA0-80DE-289D-7615-3DE2F5B54116}"/>
      <ac:txMk cp="0">
        <ac:context len="702" hash="3364423192"/>
      </ac:txMk>
    </ac:txMkLst>
    <p188:pos x="4528038" y="866194"/>
    <p188:txBody>
      <a:bodyPr/>
      <a:lstStyle/>
      <a:p>
        <a:r>
          <a:rPr lang="en-US"/>
          <a:t>Added charge</a:t>
        </a:r>
      </a:p>
    </p188:txBody>
  </p188:cm>
  <p188:cm id="{8F7161BB-7B32-498C-8770-3CB393729C11}" authorId="{49DC94F0-B363-C37C-6A65-E20BB7824589}" created="2026-08-19T15:36:27.898">
    <ac:txMkLst xmlns:ac="http://schemas.microsoft.com/office/drawing/2013/main/command">
      <pc:docMk xmlns:pc="http://schemas.microsoft.com/office/powerpoint/2013/main/command"/>
      <pc:sldMk xmlns:pc="http://schemas.microsoft.com/office/powerpoint/2013/main/command" cId="2973307759" sldId="263"/>
      <ac:spMk id="5" creationId="{AA116DA0-80DE-289D-7615-3DE2F5B54116}"/>
      <ac:txMk cp="195" len="1">
        <ac:context len="702" hash="3364423192"/>
      </ac:txMk>
    </ac:txMkLst>
    <p188:pos x="5383823" y="6352594"/>
    <p188:txBody>
      <a:bodyPr/>
      <a:lstStyle/>
      <a:p>
        <a:r>
          <a:rPr lang="en-US"/>
          <a:t>Added and</a:t>
        </a:r>
      </a:p>
    </p188:txBody>
  </p188:cm>
</p188:cmLst>
</file>

<file path=ppt/comments/modernComment_111_7F1B7F3D.xml><?xml version="1.0" encoding="utf-8"?>
<p188:cmLst xmlns:a="http://schemas.openxmlformats.org/drawingml/2006/main" xmlns:r="http://schemas.openxmlformats.org/officeDocument/2006/relationships" xmlns:p188="http://schemas.microsoft.com/office/powerpoint/2018/8/main">
  <p188:cm id="{235879BD-5DF2-4F9D-B7D5-5A9162B79C57}" authorId="{49DC94F0-B363-C37C-6A65-E20BB7824589}" created="2026-08-19T15:35:39.928">
    <ac:deMkLst xmlns:ac="http://schemas.microsoft.com/office/drawing/2013/main/command">
      <pc:docMk xmlns:pc="http://schemas.microsoft.com/office/powerpoint/2013/main/command"/>
      <pc:sldMk xmlns:pc="http://schemas.microsoft.com/office/powerpoint/2013/main/command" cId="2132508477" sldId="273"/>
      <ac:spMk id="3" creationId="{1DD553E9-3BBD-9B28-EAE0-EEBFB3DF9B91}"/>
    </ac:deMkLst>
    <p188:txBody>
      <a:bodyPr/>
      <a:lstStyle/>
      <a:p>
        <a:r>
          <a:rPr lang="en-US"/>
          <a:t>This Note is very critical and needs to be highlighted somewhere on page one.</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31A985-4512-495B-B949-9BC607222F0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260748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1A985-4512-495B-B949-9BC607222F0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219210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31A985-4512-495B-B949-9BC607222F0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2813387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31A985-4512-495B-B949-9BC607222F0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481456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31A985-4512-495B-B949-9BC607222F0C}" type="datetimeFigureOut">
              <a:rPr lang="en-US" smtClean="0"/>
              <a:t>9/30/26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1869492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31A985-4512-495B-B949-9BC607222F0C}" type="datetimeFigureOut">
              <a:rPr lang="en-US" smtClean="0"/>
              <a:t>9/30/26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301572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1A985-4512-495B-B949-9BC607222F0C}" type="datetimeFigureOut">
              <a:rPr lang="en-US" smtClean="0"/>
              <a:t>9/30/26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401391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AA31A985-4512-495B-B949-9BC607222F0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1712010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Edit Master text styles</a:t>
            </a:r>
          </a:p>
        </p:txBody>
      </p:sp>
      <p:sp>
        <p:nvSpPr>
          <p:cNvPr id="5" name="Date Placeholder 4"/>
          <p:cNvSpPr>
            <a:spLocks noGrp="1"/>
          </p:cNvSpPr>
          <p:nvPr>
            <p:ph type="dt" sz="half" idx="10"/>
          </p:nvPr>
        </p:nvSpPr>
        <p:spPr/>
        <p:txBody>
          <a:bodyPr/>
          <a:lstStyle/>
          <a:p>
            <a:fld id="{AA31A985-4512-495B-B949-9BC607222F0C}" type="datetimeFigureOut">
              <a:rPr lang="en-US" smtClean="0"/>
              <a:t>9/30/26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1760982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1A985-4512-495B-B949-9BC607222F0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4023568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1A985-4512-495B-B949-9BC607222F0C}" type="datetimeFigureOut">
              <a:rPr lang="en-US" smtClean="0"/>
              <a:t>9/30/26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7EED-7A3E-439D-974A-C24C60657972}" type="slidenum">
              <a:rPr lang="en-US" smtClean="0"/>
              <a:t>‹#›</a:t>
            </a:fld>
            <a:endParaRPr lang="en-US"/>
          </a:p>
        </p:txBody>
      </p:sp>
    </p:spTree>
    <p:extLst>
      <p:ext uri="{BB962C8B-B14F-4D97-AF65-F5344CB8AC3E}">
        <p14:creationId xmlns:p14="http://schemas.microsoft.com/office/powerpoint/2010/main" val="154782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AA31A985-4512-495B-B949-9BC607222F0C}" type="datetimeFigureOut">
              <a:rPr lang="en-US" smtClean="0"/>
              <a:t>9/30/26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0A837EED-7A3E-439D-974A-C24C60657972}" type="slidenum">
              <a:rPr lang="en-US" smtClean="0"/>
              <a:t>‹#›</a:t>
            </a:fld>
            <a:endParaRPr lang="en-US"/>
          </a:p>
        </p:txBody>
      </p:sp>
    </p:spTree>
    <p:extLst>
      <p:ext uri="{BB962C8B-B14F-4D97-AF65-F5344CB8AC3E}">
        <p14:creationId xmlns:p14="http://schemas.microsoft.com/office/powerpoint/2010/main" val="23459204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07_B139136F.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1_7F1B7F3D.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03DDDF-9059-4EE0-B634-764FC8E074B5}"/>
              </a:ext>
            </a:extLst>
          </p:cNvPr>
          <p:cNvSpPr txBox="1"/>
          <p:nvPr/>
        </p:nvSpPr>
        <p:spPr>
          <a:xfrm>
            <a:off x="4210050" y="142416"/>
            <a:ext cx="2002728" cy="584775"/>
          </a:xfrm>
          <a:prstGeom prst="rect">
            <a:avLst/>
          </a:prstGeom>
          <a:noFill/>
        </p:spPr>
        <p:txBody>
          <a:bodyPr wrap="none" rtlCol="0">
            <a:spAutoFit/>
          </a:bodyPr>
          <a:lstStyle/>
          <a:p>
            <a:r>
              <a:rPr lang="en-US" sz="3200" dirty="0"/>
              <a:t>Data Sheet</a:t>
            </a:r>
          </a:p>
        </p:txBody>
      </p:sp>
      <p:cxnSp>
        <p:nvCxnSpPr>
          <p:cNvPr id="8" name="Straight Connector 7">
            <a:extLst>
              <a:ext uri="{FF2B5EF4-FFF2-40B4-BE49-F238E27FC236}">
                <a16:creationId xmlns:a16="http://schemas.microsoft.com/office/drawing/2014/main" id="{7DC42A7F-B4F3-45A9-BF23-F2B190EE6EC5}"/>
              </a:ext>
            </a:extLst>
          </p:cNvPr>
          <p:cNvCxnSpPr/>
          <p:nvPr/>
        </p:nvCxnSpPr>
        <p:spPr>
          <a:xfrm>
            <a:off x="419100" y="1492254"/>
            <a:ext cx="6819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56658-867D-4E56-B075-878500852691}"/>
              </a:ext>
            </a:extLst>
          </p:cNvPr>
          <p:cNvCxnSpPr/>
          <p:nvPr/>
        </p:nvCxnSpPr>
        <p:spPr>
          <a:xfrm>
            <a:off x="476250" y="9427773"/>
            <a:ext cx="68199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3312F98-2850-4085-8D64-FDB742E645D7}"/>
              </a:ext>
            </a:extLst>
          </p:cNvPr>
          <p:cNvSpPr/>
          <p:nvPr/>
        </p:nvSpPr>
        <p:spPr>
          <a:xfrm>
            <a:off x="4653651" y="7323860"/>
            <a:ext cx="1314450"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32326CA-BCBB-4F82-A772-8B29DB6572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538" y="66288"/>
            <a:ext cx="2076091" cy="1425407"/>
          </a:xfrm>
          <a:prstGeom prst="rect">
            <a:avLst/>
          </a:prstGeom>
        </p:spPr>
      </p:pic>
      <p:sp>
        <p:nvSpPr>
          <p:cNvPr id="18" name="TextBox 17">
            <a:extLst>
              <a:ext uri="{FF2B5EF4-FFF2-40B4-BE49-F238E27FC236}">
                <a16:creationId xmlns:a16="http://schemas.microsoft.com/office/drawing/2014/main" id="{F92CB215-BB72-44CF-89CE-63F28432AF21}"/>
              </a:ext>
            </a:extLst>
          </p:cNvPr>
          <p:cNvSpPr txBox="1"/>
          <p:nvPr/>
        </p:nvSpPr>
        <p:spPr>
          <a:xfrm>
            <a:off x="710312" y="9508285"/>
            <a:ext cx="6351777" cy="246221"/>
          </a:xfrm>
          <a:prstGeom prst="rect">
            <a:avLst/>
          </a:prstGeom>
          <a:noFill/>
        </p:spPr>
        <p:txBody>
          <a:bodyPr wrap="square" rtlCol="0">
            <a:spAutoFit/>
          </a:bodyPr>
          <a:lstStyle/>
          <a:p>
            <a:pPr algn="ctr"/>
            <a:r>
              <a:rPr lang="en-US" sz="1000" dirty="0"/>
              <a:t>Machinery Monitoring Systems, LLC ·· 10421 Lexington Drive, Suite D·· Knoxville, TN  37932 </a:t>
            </a:r>
            <a:endParaRPr lang="en-US" sz="1000" b="1" dirty="0"/>
          </a:p>
        </p:txBody>
      </p:sp>
      <p:sp>
        <p:nvSpPr>
          <p:cNvPr id="5" name="TextBox 4">
            <a:extLst>
              <a:ext uri="{FF2B5EF4-FFF2-40B4-BE49-F238E27FC236}">
                <a16:creationId xmlns:a16="http://schemas.microsoft.com/office/drawing/2014/main" id="{AA116DA0-80DE-289D-7615-3DE2F5B54116}"/>
              </a:ext>
            </a:extLst>
          </p:cNvPr>
          <p:cNvSpPr txBox="1"/>
          <p:nvPr/>
        </p:nvSpPr>
        <p:spPr>
          <a:xfrm>
            <a:off x="361951" y="1487611"/>
            <a:ext cx="6819900" cy="3416320"/>
          </a:xfrm>
          <a:prstGeom prst="rect">
            <a:avLst/>
          </a:prstGeom>
          <a:noFill/>
        </p:spPr>
        <p:txBody>
          <a:bodyPr wrap="square" rtlCol="0">
            <a:spAutoFit/>
          </a:bodyPr>
          <a:lstStyle/>
          <a:p>
            <a:r>
              <a:rPr lang="en-US" dirty="0"/>
              <a:t>SatAIlite smart sensors, the future of wireless sensing.  Constantly powered by RF energy allows us to eliminate batteries and still provide continuous scanning and measurement of dynamic signals.  SatAIlite accelerometers are smart Triaxial devices that constantly measure waveforms, compare them to alarm levels and transmit an FFT upon exception. Overall levels below alarm limits are transmitted at User specified timeframes based on User data storage requirements and charging time.</a:t>
            </a:r>
          </a:p>
          <a:p>
            <a:r>
              <a:rPr lang="en-US" dirty="0"/>
              <a:t>Data transmission range is up to a 1.6 km in open air. Actual range is installation dependent.  Charging time and distance is based on location of our small Power Beacons that can be easily installed where needed.</a:t>
            </a:r>
          </a:p>
        </p:txBody>
      </p:sp>
      <p:sp>
        <p:nvSpPr>
          <p:cNvPr id="9" name="TextBox 8">
            <a:extLst>
              <a:ext uri="{FF2B5EF4-FFF2-40B4-BE49-F238E27FC236}">
                <a16:creationId xmlns:a16="http://schemas.microsoft.com/office/drawing/2014/main" id="{2C1D2D51-466A-31D9-B47A-6B81C62ADBFB}"/>
              </a:ext>
            </a:extLst>
          </p:cNvPr>
          <p:cNvSpPr txBox="1"/>
          <p:nvPr/>
        </p:nvSpPr>
        <p:spPr>
          <a:xfrm>
            <a:off x="127538" y="5029200"/>
            <a:ext cx="3222960" cy="707886"/>
          </a:xfrm>
          <a:prstGeom prst="rect">
            <a:avLst/>
          </a:prstGeom>
          <a:noFill/>
        </p:spPr>
        <p:txBody>
          <a:bodyPr wrap="square" rtlCol="0">
            <a:spAutoFit/>
          </a:bodyPr>
          <a:lstStyle/>
          <a:p>
            <a:pPr algn="ctr"/>
            <a:r>
              <a:rPr lang="en-US" sz="2000" dirty="0"/>
              <a:t>Wireless, Battery-Free</a:t>
            </a:r>
          </a:p>
          <a:p>
            <a:pPr algn="ctr"/>
            <a:r>
              <a:rPr lang="en-US" sz="2000" dirty="0"/>
              <a:t>Continuous Monitoring</a:t>
            </a:r>
          </a:p>
        </p:txBody>
      </p:sp>
      <p:pic>
        <p:nvPicPr>
          <p:cNvPr id="11" name="Picture 10">
            <a:extLst>
              <a:ext uri="{FF2B5EF4-FFF2-40B4-BE49-F238E27FC236}">
                <a16:creationId xmlns:a16="http://schemas.microsoft.com/office/drawing/2014/main" id="{7B95912E-C9FE-746C-F15F-D10BD4837AB2}"/>
              </a:ext>
            </a:extLst>
          </p:cNvPr>
          <p:cNvPicPr>
            <a:picLocks noChangeAspect="1"/>
          </p:cNvPicPr>
          <p:nvPr/>
        </p:nvPicPr>
        <p:blipFill>
          <a:blip r:embed="rId4"/>
          <a:stretch>
            <a:fillRect/>
          </a:stretch>
        </p:blipFill>
        <p:spPr>
          <a:xfrm>
            <a:off x="4210050" y="581911"/>
            <a:ext cx="1840803" cy="811576"/>
          </a:xfrm>
          <a:prstGeom prst="rect">
            <a:avLst/>
          </a:prstGeom>
        </p:spPr>
      </p:pic>
      <p:sp>
        <p:nvSpPr>
          <p:cNvPr id="3" name="TextBox 2">
            <a:extLst>
              <a:ext uri="{FF2B5EF4-FFF2-40B4-BE49-F238E27FC236}">
                <a16:creationId xmlns:a16="http://schemas.microsoft.com/office/drawing/2014/main" id="{A52D5E10-BEBE-E2BA-618C-982E80612073}"/>
              </a:ext>
            </a:extLst>
          </p:cNvPr>
          <p:cNvSpPr txBox="1"/>
          <p:nvPr/>
        </p:nvSpPr>
        <p:spPr>
          <a:xfrm>
            <a:off x="306111" y="5954224"/>
            <a:ext cx="6762751" cy="3416320"/>
          </a:xfrm>
          <a:prstGeom prst="rect">
            <a:avLst/>
          </a:prstGeom>
          <a:noFill/>
        </p:spPr>
        <p:txBody>
          <a:bodyPr wrap="square" rtlCol="0">
            <a:spAutoFit/>
          </a:bodyPr>
          <a:lstStyle/>
          <a:p>
            <a:r>
              <a:rPr lang="en-US" dirty="0"/>
              <a:t>This system incorporates wireless,</a:t>
            </a:r>
          </a:p>
          <a:p>
            <a:r>
              <a:rPr lang="en-US" dirty="0"/>
              <a:t>battery-free sensors with a Base </a:t>
            </a:r>
          </a:p>
          <a:p>
            <a:r>
              <a:rPr lang="en-US" dirty="0"/>
              <a:t>Station and Charge Beacon. Base </a:t>
            </a:r>
          </a:p>
          <a:p>
            <a:r>
              <a:rPr lang="en-US" dirty="0"/>
              <a:t>Station constantly communicates </a:t>
            </a:r>
          </a:p>
          <a:p>
            <a:r>
              <a:rPr lang="en-US" dirty="0"/>
              <a:t>with the SatAIlite sensors. Base-</a:t>
            </a:r>
          </a:p>
          <a:p>
            <a:r>
              <a:rPr lang="en-US" dirty="0"/>
              <a:t>Stations are intelligent EDGE</a:t>
            </a:r>
          </a:p>
          <a:p>
            <a:r>
              <a:rPr lang="en-US" dirty="0"/>
              <a:t> devices which process data in </a:t>
            </a:r>
          </a:p>
          <a:p>
            <a:r>
              <a:rPr lang="en-US" dirty="0"/>
              <a:t>real-time while communicating </a:t>
            </a:r>
          </a:p>
          <a:p>
            <a:r>
              <a:rPr lang="en-US" dirty="0"/>
              <a:t>with the client server and/or MMS cloud analytics software. The customizable features of the Sensor, Base Station and Power Beacons provide flexibility to deploy systems for difficult environments.</a:t>
            </a:r>
          </a:p>
          <a:p>
            <a:endParaRPr lang="en-US" dirty="0"/>
          </a:p>
        </p:txBody>
      </p:sp>
      <p:pic>
        <p:nvPicPr>
          <p:cNvPr id="7" name="Picture 6">
            <a:extLst>
              <a:ext uri="{FF2B5EF4-FFF2-40B4-BE49-F238E27FC236}">
                <a16:creationId xmlns:a16="http://schemas.microsoft.com/office/drawing/2014/main" id="{CC86570E-AD0B-187B-9F6B-C88400F39EF6}"/>
              </a:ext>
            </a:extLst>
          </p:cNvPr>
          <p:cNvPicPr>
            <a:picLocks noChangeAspect="1"/>
          </p:cNvPicPr>
          <p:nvPr/>
        </p:nvPicPr>
        <p:blipFill>
          <a:blip r:embed="rId5" cstate="screen">
            <a:extLst>
              <a:ext uri="{28A0092B-C50C-407E-A947-70E740481C1C}">
                <a14:useLocalDpi xmlns:a14="http://schemas.microsoft.com/office/drawing/2010/main" val="0"/>
              </a:ext>
            </a:extLst>
          </a:blip>
          <a:srcRect l="27996"/>
          <a:stretch>
            <a:fillRect/>
          </a:stretch>
        </p:blipFill>
        <p:spPr>
          <a:xfrm>
            <a:off x="3554470" y="4903931"/>
            <a:ext cx="4090392" cy="3172975"/>
          </a:xfrm>
          <a:prstGeom prst="rect">
            <a:avLst/>
          </a:prstGeom>
        </p:spPr>
      </p:pic>
      <p:sp>
        <p:nvSpPr>
          <p:cNvPr id="10" name="Rectangle: Rounded Corners 9">
            <a:extLst>
              <a:ext uri="{FF2B5EF4-FFF2-40B4-BE49-F238E27FC236}">
                <a16:creationId xmlns:a16="http://schemas.microsoft.com/office/drawing/2014/main" id="{6E2AF28C-EC17-A7C3-F5D2-BF88BA2F84C7}"/>
              </a:ext>
            </a:extLst>
          </p:cNvPr>
          <p:cNvSpPr/>
          <p:nvPr/>
        </p:nvSpPr>
        <p:spPr>
          <a:xfrm rot="20881296">
            <a:off x="6485149" y="7483370"/>
            <a:ext cx="1081554" cy="443727"/>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0000"/>
                </a:solidFill>
                <a:latin typeface="Elephant Pro" panose="020F0502020204030204" pitchFamily="2" charset="0"/>
              </a:rPr>
              <a:t>PATENTS</a:t>
            </a:r>
          </a:p>
          <a:p>
            <a:pPr algn="ctr"/>
            <a:r>
              <a:rPr lang="en-US" sz="1200" dirty="0">
                <a:solidFill>
                  <a:srgbClr val="FF0000"/>
                </a:solidFill>
                <a:latin typeface="Elephant Pro" panose="020F0502020204030204" pitchFamily="2" charset="0"/>
              </a:rPr>
              <a:t>PENDING</a:t>
            </a:r>
            <a:endParaRPr lang="en-US" sz="1400" dirty="0">
              <a:solidFill>
                <a:srgbClr val="FF0000"/>
              </a:solidFill>
              <a:latin typeface="Elephant Pro" panose="020F0502020204030204" pitchFamily="2" charset="0"/>
            </a:endParaRPr>
          </a:p>
        </p:txBody>
      </p:sp>
    </p:spTree>
    <p:extLst>
      <p:ext uri="{BB962C8B-B14F-4D97-AF65-F5344CB8AC3E}">
        <p14:creationId xmlns:p14="http://schemas.microsoft.com/office/powerpoint/2010/main" val="297330775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03DDDF-9059-4EE0-B634-764FC8E074B5}"/>
              </a:ext>
            </a:extLst>
          </p:cNvPr>
          <p:cNvSpPr txBox="1"/>
          <p:nvPr/>
        </p:nvSpPr>
        <p:spPr>
          <a:xfrm>
            <a:off x="4210050" y="142416"/>
            <a:ext cx="2002728" cy="584775"/>
          </a:xfrm>
          <a:prstGeom prst="rect">
            <a:avLst/>
          </a:prstGeom>
          <a:noFill/>
        </p:spPr>
        <p:txBody>
          <a:bodyPr wrap="none" rtlCol="0">
            <a:spAutoFit/>
          </a:bodyPr>
          <a:lstStyle/>
          <a:p>
            <a:r>
              <a:rPr lang="en-US" sz="3200" dirty="0"/>
              <a:t>Data Sheet</a:t>
            </a:r>
          </a:p>
        </p:txBody>
      </p:sp>
      <p:cxnSp>
        <p:nvCxnSpPr>
          <p:cNvPr id="8" name="Straight Connector 7">
            <a:extLst>
              <a:ext uri="{FF2B5EF4-FFF2-40B4-BE49-F238E27FC236}">
                <a16:creationId xmlns:a16="http://schemas.microsoft.com/office/drawing/2014/main" id="{7DC42A7F-B4F3-45A9-BF23-F2B190EE6EC5}"/>
              </a:ext>
            </a:extLst>
          </p:cNvPr>
          <p:cNvCxnSpPr/>
          <p:nvPr/>
        </p:nvCxnSpPr>
        <p:spPr>
          <a:xfrm>
            <a:off x="419100" y="1492254"/>
            <a:ext cx="6819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56658-867D-4E56-B075-878500852691}"/>
              </a:ext>
            </a:extLst>
          </p:cNvPr>
          <p:cNvCxnSpPr/>
          <p:nvPr/>
        </p:nvCxnSpPr>
        <p:spPr>
          <a:xfrm>
            <a:off x="476250" y="9427773"/>
            <a:ext cx="6819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6C37B2C-1C2B-4BE8-AD7D-DDBBA0C81F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538" y="66288"/>
            <a:ext cx="2076091" cy="1425407"/>
          </a:xfrm>
          <a:prstGeom prst="rect">
            <a:avLst/>
          </a:prstGeom>
        </p:spPr>
      </p:pic>
      <p:sp>
        <p:nvSpPr>
          <p:cNvPr id="15" name="TextBox 14">
            <a:extLst>
              <a:ext uri="{FF2B5EF4-FFF2-40B4-BE49-F238E27FC236}">
                <a16:creationId xmlns:a16="http://schemas.microsoft.com/office/drawing/2014/main" id="{2E56FD63-B4C1-4407-8DCE-32FBF8C416B6}"/>
              </a:ext>
            </a:extLst>
          </p:cNvPr>
          <p:cNvSpPr txBox="1"/>
          <p:nvPr/>
        </p:nvSpPr>
        <p:spPr>
          <a:xfrm>
            <a:off x="710312" y="9508285"/>
            <a:ext cx="6351777" cy="246221"/>
          </a:xfrm>
          <a:prstGeom prst="rect">
            <a:avLst/>
          </a:prstGeom>
          <a:noFill/>
        </p:spPr>
        <p:txBody>
          <a:bodyPr wrap="square" rtlCol="0">
            <a:spAutoFit/>
          </a:bodyPr>
          <a:lstStyle/>
          <a:p>
            <a:pPr algn="ctr"/>
            <a:r>
              <a:rPr lang="en-US" sz="1000" dirty="0"/>
              <a:t>Machinery Monitoring Systems, LLC ·· 10421 Lexington Drive, Suite D·· Knoxville, TN  37932      </a:t>
            </a:r>
            <a:endParaRPr lang="en-US" sz="1000" b="1" dirty="0"/>
          </a:p>
        </p:txBody>
      </p:sp>
      <p:graphicFrame>
        <p:nvGraphicFramePr>
          <p:cNvPr id="2" name="object 3">
            <a:extLst>
              <a:ext uri="{FF2B5EF4-FFF2-40B4-BE49-F238E27FC236}">
                <a16:creationId xmlns:a16="http://schemas.microsoft.com/office/drawing/2014/main" id="{CE01656D-92C1-1A8D-83DC-2FD6F186225A}"/>
              </a:ext>
            </a:extLst>
          </p:cNvPr>
          <p:cNvGraphicFramePr>
            <a:graphicFrameLocks noGrp="1"/>
          </p:cNvGraphicFramePr>
          <p:nvPr>
            <p:extLst>
              <p:ext uri="{D42A27DB-BD31-4B8C-83A1-F6EECF244321}">
                <p14:modId xmlns:p14="http://schemas.microsoft.com/office/powerpoint/2010/main" val="2783306426"/>
              </p:ext>
            </p:extLst>
          </p:nvPr>
        </p:nvGraphicFramePr>
        <p:xfrm>
          <a:off x="710312" y="1533642"/>
          <a:ext cx="6775352" cy="7746513"/>
        </p:xfrm>
        <a:graphic>
          <a:graphicData uri="http://schemas.openxmlformats.org/drawingml/2006/table">
            <a:tbl>
              <a:tblPr firstRow="1" bandRow="1">
                <a:tableStyleId>{5C22544A-7EE6-4342-B048-85BDC9FD1C3A}</a:tableStyleId>
              </a:tblPr>
              <a:tblGrid>
                <a:gridCol w="2812952">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383376">
                <a:tc>
                  <a:txBody>
                    <a:bodyPr/>
                    <a:lstStyle/>
                    <a:p>
                      <a:pPr marL="90805">
                        <a:lnSpc>
                          <a:spcPct val="100000"/>
                        </a:lnSpc>
                        <a:spcBef>
                          <a:spcPts val="215"/>
                        </a:spcBef>
                      </a:pPr>
                      <a:r>
                        <a:rPr sz="1800" b="1" spc="-10" dirty="0">
                          <a:solidFill>
                            <a:srgbClr val="FFFFFF"/>
                          </a:solidFill>
                        </a:rPr>
                        <a:t>Sensor</a:t>
                      </a:r>
                      <a:endParaRPr sz="1800" dirty="0">
                        <a:latin typeface="Arial"/>
                        <a:cs typeface="Arial"/>
                      </a:endParaRPr>
                    </a:p>
                  </a:txBody>
                  <a:tcPr marL="0" marR="0" marT="27305" marB="0"/>
                </a:tc>
                <a:tc>
                  <a:txBody>
                    <a:bodyPr/>
                    <a:lstStyle/>
                    <a:p>
                      <a:pPr marL="91440">
                        <a:lnSpc>
                          <a:spcPct val="100000"/>
                        </a:lnSpc>
                        <a:spcBef>
                          <a:spcPts val="215"/>
                        </a:spcBef>
                      </a:pPr>
                      <a:r>
                        <a:rPr sz="1800" b="1" spc="-10" dirty="0">
                          <a:solidFill>
                            <a:srgbClr val="FFFFFF"/>
                          </a:solidFill>
                        </a:rPr>
                        <a:t>Specification</a:t>
                      </a:r>
                      <a:endParaRPr sz="1800">
                        <a:latin typeface="Arial"/>
                        <a:cs typeface="Arial"/>
                      </a:endParaRPr>
                    </a:p>
                  </a:txBody>
                  <a:tcPr marL="0" marR="0" marT="27305" marB="0"/>
                </a:tc>
                <a:extLst>
                  <a:ext uri="{0D108BD9-81ED-4DB2-BD59-A6C34878D82A}">
                    <a16:rowId xmlns:a16="http://schemas.microsoft.com/office/drawing/2014/main" val="10000"/>
                  </a:ext>
                </a:extLst>
              </a:tr>
              <a:tr h="534501">
                <a:tc>
                  <a:txBody>
                    <a:bodyPr/>
                    <a:lstStyle/>
                    <a:p>
                      <a:pPr marL="90805">
                        <a:lnSpc>
                          <a:spcPct val="100000"/>
                        </a:lnSpc>
                        <a:spcBef>
                          <a:spcPts val="215"/>
                        </a:spcBef>
                      </a:pPr>
                      <a:r>
                        <a:rPr sz="1800" spc="-60" dirty="0"/>
                        <a:t>Sensor</a:t>
                      </a:r>
                      <a:r>
                        <a:rPr sz="1800" spc="-114" dirty="0"/>
                        <a:t> </a:t>
                      </a:r>
                      <a:r>
                        <a:rPr sz="1800" spc="-25" dirty="0"/>
                        <a:t>ID</a:t>
                      </a:r>
                      <a:endParaRPr sz="1800">
                        <a:latin typeface="Arial"/>
                        <a:cs typeface="Arial"/>
                      </a:endParaRPr>
                    </a:p>
                  </a:txBody>
                  <a:tcPr marL="0" marR="0" marT="27305" marB="0"/>
                </a:tc>
                <a:tc>
                  <a:txBody>
                    <a:bodyPr/>
                    <a:lstStyle/>
                    <a:p>
                      <a:pPr marL="91440">
                        <a:lnSpc>
                          <a:spcPct val="100000"/>
                        </a:lnSpc>
                        <a:spcBef>
                          <a:spcPts val="215"/>
                        </a:spcBef>
                      </a:pPr>
                      <a:r>
                        <a:rPr sz="1800" spc="-40" dirty="0"/>
                        <a:t>Factory</a:t>
                      </a:r>
                      <a:r>
                        <a:rPr sz="1800" spc="-105" dirty="0"/>
                        <a:t> </a:t>
                      </a:r>
                      <a:r>
                        <a:rPr sz="1800" spc="-40" dirty="0"/>
                        <a:t>Set,</a:t>
                      </a:r>
                      <a:r>
                        <a:rPr sz="1800" spc="-100" dirty="0"/>
                        <a:t> </a:t>
                      </a:r>
                      <a:r>
                        <a:rPr sz="1800" spc="-25" dirty="0"/>
                        <a:t>Unique</a:t>
                      </a:r>
                      <a:r>
                        <a:rPr sz="1800" spc="-120" dirty="0"/>
                        <a:t> </a:t>
                      </a:r>
                      <a:r>
                        <a:rPr sz="1800" spc="-10" dirty="0"/>
                        <a:t>Number</a:t>
                      </a:r>
                      <a:endParaRPr sz="1800">
                        <a:latin typeface="Arial"/>
                        <a:cs typeface="Arial"/>
                      </a:endParaRPr>
                    </a:p>
                  </a:txBody>
                  <a:tcPr marL="0" marR="0" marT="27305" marB="0"/>
                </a:tc>
                <a:extLst>
                  <a:ext uri="{0D108BD9-81ED-4DB2-BD59-A6C34878D82A}">
                    <a16:rowId xmlns:a16="http://schemas.microsoft.com/office/drawing/2014/main" val="10001"/>
                  </a:ext>
                </a:extLst>
              </a:tr>
              <a:tr h="534501">
                <a:tc>
                  <a:txBody>
                    <a:bodyPr/>
                    <a:lstStyle/>
                    <a:p>
                      <a:pPr marL="90805">
                        <a:lnSpc>
                          <a:spcPct val="100000"/>
                        </a:lnSpc>
                        <a:spcBef>
                          <a:spcPts val="215"/>
                        </a:spcBef>
                      </a:pPr>
                      <a:r>
                        <a:rPr sz="1800" spc="-10" dirty="0"/>
                        <a:t>Battery</a:t>
                      </a:r>
                      <a:endParaRPr sz="1800">
                        <a:latin typeface="Arial"/>
                        <a:cs typeface="Arial"/>
                      </a:endParaRPr>
                    </a:p>
                  </a:txBody>
                  <a:tcPr marL="0" marR="0" marT="27305" marB="0"/>
                </a:tc>
                <a:tc>
                  <a:txBody>
                    <a:bodyPr/>
                    <a:lstStyle/>
                    <a:p>
                      <a:pPr marL="91440">
                        <a:lnSpc>
                          <a:spcPct val="100000"/>
                        </a:lnSpc>
                        <a:spcBef>
                          <a:spcPts val="215"/>
                        </a:spcBef>
                      </a:pPr>
                      <a:r>
                        <a:rPr sz="1800" spc="-25" dirty="0"/>
                        <a:t>N/A</a:t>
                      </a:r>
                      <a:endParaRPr sz="1800" dirty="0">
                        <a:latin typeface="Arial"/>
                        <a:cs typeface="Arial"/>
                      </a:endParaRPr>
                    </a:p>
                  </a:txBody>
                  <a:tcPr marL="0" marR="0" marT="27305" marB="0"/>
                </a:tc>
                <a:extLst>
                  <a:ext uri="{0D108BD9-81ED-4DB2-BD59-A6C34878D82A}">
                    <a16:rowId xmlns:a16="http://schemas.microsoft.com/office/drawing/2014/main" val="10002"/>
                  </a:ext>
                </a:extLst>
              </a:tr>
              <a:tr h="535419">
                <a:tc>
                  <a:txBody>
                    <a:bodyPr/>
                    <a:lstStyle/>
                    <a:p>
                      <a:pPr marL="90805">
                        <a:lnSpc>
                          <a:spcPct val="100000"/>
                        </a:lnSpc>
                        <a:spcBef>
                          <a:spcPts val="220"/>
                        </a:spcBef>
                      </a:pPr>
                      <a:r>
                        <a:rPr sz="1800" spc="-50" dirty="0"/>
                        <a:t>Transmission</a:t>
                      </a:r>
                      <a:r>
                        <a:rPr sz="1800" spc="-40" dirty="0"/>
                        <a:t> </a:t>
                      </a:r>
                      <a:r>
                        <a:rPr sz="1800" spc="-10" dirty="0"/>
                        <a:t>Range</a:t>
                      </a:r>
                      <a:endParaRPr sz="1800">
                        <a:latin typeface="Arial"/>
                        <a:cs typeface="Arial"/>
                      </a:endParaRPr>
                    </a:p>
                  </a:txBody>
                  <a:tcPr marL="0" marR="0" marT="27940" marB="0"/>
                </a:tc>
                <a:tc>
                  <a:txBody>
                    <a:bodyPr/>
                    <a:lstStyle/>
                    <a:p>
                      <a:pPr marL="91440">
                        <a:lnSpc>
                          <a:spcPct val="100000"/>
                        </a:lnSpc>
                        <a:spcBef>
                          <a:spcPts val="220"/>
                        </a:spcBef>
                      </a:pPr>
                      <a:r>
                        <a:rPr sz="1800" spc="-40" dirty="0"/>
                        <a:t>1</a:t>
                      </a:r>
                      <a:r>
                        <a:rPr lang="en-US" sz="1800" spc="-40" dirty="0"/>
                        <a:t>.6</a:t>
                      </a:r>
                      <a:r>
                        <a:rPr sz="1800" spc="-114" dirty="0"/>
                        <a:t> </a:t>
                      </a:r>
                      <a:r>
                        <a:rPr lang="en-US" sz="1800" spc="-114" dirty="0"/>
                        <a:t>km</a:t>
                      </a:r>
                      <a:r>
                        <a:rPr sz="1800" spc="-105" dirty="0"/>
                        <a:t> </a:t>
                      </a:r>
                      <a:r>
                        <a:rPr sz="1800" spc="-60" dirty="0"/>
                        <a:t>(Open</a:t>
                      </a:r>
                      <a:r>
                        <a:rPr sz="1800" spc="-120" dirty="0"/>
                        <a:t> </a:t>
                      </a:r>
                      <a:r>
                        <a:rPr sz="1800" spc="-20" dirty="0"/>
                        <a:t>Air)</a:t>
                      </a:r>
                      <a:endParaRPr sz="1800" dirty="0">
                        <a:latin typeface="Arial"/>
                        <a:cs typeface="Arial"/>
                      </a:endParaRPr>
                    </a:p>
                  </a:txBody>
                  <a:tcPr marL="0" marR="0" marT="27940" marB="0"/>
                </a:tc>
                <a:extLst>
                  <a:ext uri="{0D108BD9-81ED-4DB2-BD59-A6C34878D82A}">
                    <a16:rowId xmlns:a16="http://schemas.microsoft.com/office/drawing/2014/main" val="10003"/>
                  </a:ext>
                </a:extLst>
              </a:tr>
              <a:tr h="534501">
                <a:tc>
                  <a:txBody>
                    <a:bodyPr/>
                    <a:lstStyle/>
                    <a:p>
                      <a:pPr marL="90805">
                        <a:lnSpc>
                          <a:spcPct val="100000"/>
                        </a:lnSpc>
                        <a:spcBef>
                          <a:spcPts val="220"/>
                        </a:spcBef>
                      </a:pPr>
                      <a:r>
                        <a:rPr sz="1800" spc="-50" dirty="0"/>
                        <a:t>Transmission</a:t>
                      </a:r>
                      <a:r>
                        <a:rPr sz="1800" spc="-40" dirty="0"/>
                        <a:t> </a:t>
                      </a:r>
                      <a:r>
                        <a:rPr sz="1800" spc="-10" dirty="0"/>
                        <a:t>Interval</a:t>
                      </a:r>
                      <a:endParaRPr sz="1800">
                        <a:latin typeface="Arial"/>
                        <a:cs typeface="Arial"/>
                      </a:endParaRPr>
                    </a:p>
                  </a:txBody>
                  <a:tcPr marL="0" marR="0" marT="27940" marB="0"/>
                </a:tc>
                <a:tc>
                  <a:txBody>
                    <a:bodyPr/>
                    <a:lstStyle/>
                    <a:p>
                      <a:pPr marL="91440">
                        <a:lnSpc>
                          <a:spcPct val="100000"/>
                        </a:lnSpc>
                        <a:spcBef>
                          <a:spcPts val="220"/>
                        </a:spcBef>
                      </a:pPr>
                      <a:r>
                        <a:rPr sz="1800" spc="-50" dirty="0"/>
                        <a:t>Programable,</a:t>
                      </a:r>
                      <a:r>
                        <a:rPr sz="1800" spc="-120" dirty="0"/>
                        <a:t> </a:t>
                      </a:r>
                      <a:r>
                        <a:rPr sz="1800" spc="-60" dirty="0"/>
                        <a:t>Based</a:t>
                      </a:r>
                      <a:r>
                        <a:rPr sz="1800" spc="-105" dirty="0"/>
                        <a:t> </a:t>
                      </a:r>
                      <a:r>
                        <a:rPr lang="en-US" sz="1800" spc="-20" dirty="0"/>
                        <a:t>on RF Strength</a:t>
                      </a:r>
                      <a:endParaRPr sz="1800" dirty="0">
                        <a:latin typeface="Arial"/>
                        <a:cs typeface="Arial"/>
                      </a:endParaRPr>
                    </a:p>
                  </a:txBody>
                  <a:tcPr marL="0" marR="0" marT="27940" marB="0"/>
                </a:tc>
                <a:extLst>
                  <a:ext uri="{0D108BD9-81ED-4DB2-BD59-A6C34878D82A}">
                    <a16:rowId xmlns:a16="http://schemas.microsoft.com/office/drawing/2014/main" val="10004"/>
                  </a:ext>
                </a:extLst>
              </a:tr>
              <a:tr h="534501">
                <a:tc>
                  <a:txBody>
                    <a:bodyPr/>
                    <a:lstStyle/>
                    <a:p>
                      <a:pPr marL="90805">
                        <a:lnSpc>
                          <a:spcPct val="100000"/>
                        </a:lnSpc>
                        <a:spcBef>
                          <a:spcPts val="220"/>
                        </a:spcBef>
                      </a:pPr>
                      <a:r>
                        <a:rPr sz="1800" spc="-10" dirty="0"/>
                        <a:t>Certifications</a:t>
                      </a:r>
                      <a:endParaRPr sz="1800" dirty="0">
                        <a:latin typeface="Arial"/>
                        <a:cs typeface="Arial"/>
                      </a:endParaRPr>
                    </a:p>
                  </a:txBody>
                  <a:tcPr marL="0" marR="0" marT="27940" marB="0"/>
                </a:tc>
                <a:tc>
                  <a:txBody>
                    <a:bodyPr/>
                    <a:lstStyle/>
                    <a:p>
                      <a:pPr marL="91440">
                        <a:lnSpc>
                          <a:spcPct val="100000"/>
                        </a:lnSpc>
                        <a:spcBef>
                          <a:spcPts val="220"/>
                        </a:spcBef>
                      </a:pPr>
                      <a:r>
                        <a:rPr sz="1800" spc="-100" dirty="0"/>
                        <a:t>FCC,</a:t>
                      </a:r>
                      <a:r>
                        <a:rPr sz="1800" spc="-105" dirty="0"/>
                        <a:t> </a:t>
                      </a:r>
                      <a:r>
                        <a:rPr sz="1800" spc="-55" dirty="0"/>
                        <a:t>IC,</a:t>
                      </a:r>
                      <a:r>
                        <a:rPr sz="1800" spc="-105" dirty="0"/>
                        <a:t> </a:t>
                      </a:r>
                      <a:r>
                        <a:rPr sz="1800" spc="-10" dirty="0"/>
                        <a:t>ANATEL</a:t>
                      </a:r>
                      <a:endParaRPr sz="1800">
                        <a:latin typeface="Arial"/>
                        <a:cs typeface="Arial"/>
                      </a:endParaRPr>
                    </a:p>
                  </a:txBody>
                  <a:tcPr marL="0" marR="0" marT="27940" marB="0"/>
                </a:tc>
                <a:extLst>
                  <a:ext uri="{0D108BD9-81ED-4DB2-BD59-A6C34878D82A}">
                    <a16:rowId xmlns:a16="http://schemas.microsoft.com/office/drawing/2014/main" val="10005"/>
                  </a:ext>
                </a:extLst>
              </a:tr>
              <a:tr h="534501">
                <a:tc>
                  <a:txBody>
                    <a:bodyPr/>
                    <a:lstStyle/>
                    <a:p>
                      <a:pPr marL="90805">
                        <a:lnSpc>
                          <a:spcPct val="100000"/>
                        </a:lnSpc>
                        <a:spcBef>
                          <a:spcPts val="220"/>
                        </a:spcBef>
                      </a:pPr>
                      <a:r>
                        <a:rPr sz="1800" spc="-45" dirty="0"/>
                        <a:t>Hazardous</a:t>
                      </a:r>
                      <a:r>
                        <a:rPr sz="1800" spc="-85" dirty="0"/>
                        <a:t> </a:t>
                      </a:r>
                      <a:r>
                        <a:rPr sz="1800" spc="-80" dirty="0"/>
                        <a:t>Area</a:t>
                      </a:r>
                      <a:r>
                        <a:rPr sz="1800" spc="-75" dirty="0"/>
                        <a:t> </a:t>
                      </a:r>
                      <a:r>
                        <a:rPr sz="1800" spc="-10" dirty="0"/>
                        <a:t>Certification</a:t>
                      </a:r>
                      <a:endParaRPr sz="1800">
                        <a:latin typeface="Arial"/>
                        <a:cs typeface="Arial"/>
                      </a:endParaRPr>
                    </a:p>
                  </a:txBody>
                  <a:tcPr marL="0" marR="0" marT="27940" marB="0"/>
                </a:tc>
                <a:tc>
                  <a:txBody>
                    <a:bodyPr/>
                    <a:lstStyle/>
                    <a:p>
                      <a:pPr marL="91440">
                        <a:lnSpc>
                          <a:spcPct val="100000"/>
                        </a:lnSpc>
                        <a:spcBef>
                          <a:spcPts val="220"/>
                        </a:spcBef>
                      </a:pPr>
                      <a:r>
                        <a:rPr sz="1800" spc="-65" dirty="0"/>
                        <a:t>UL,</a:t>
                      </a:r>
                      <a:r>
                        <a:rPr sz="1800" spc="-120" dirty="0"/>
                        <a:t> </a:t>
                      </a:r>
                      <a:r>
                        <a:rPr sz="1800" spc="-114" dirty="0"/>
                        <a:t>Ex,</a:t>
                      </a:r>
                      <a:r>
                        <a:rPr sz="1800" spc="-110" dirty="0"/>
                        <a:t> </a:t>
                      </a:r>
                      <a:r>
                        <a:rPr sz="1800" spc="-30" dirty="0"/>
                        <a:t>Class</a:t>
                      </a:r>
                      <a:r>
                        <a:rPr sz="1800" spc="-110" dirty="0"/>
                        <a:t> </a:t>
                      </a:r>
                      <a:r>
                        <a:rPr sz="1800" spc="-35" dirty="0"/>
                        <a:t>I</a:t>
                      </a:r>
                      <a:r>
                        <a:rPr sz="1800" spc="-125" dirty="0"/>
                        <a:t> </a:t>
                      </a:r>
                      <a:r>
                        <a:rPr sz="1800" spc="-75" dirty="0"/>
                        <a:t>Div.</a:t>
                      </a:r>
                      <a:r>
                        <a:rPr sz="1800" spc="-135" dirty="0"/>
                        <a:t> </a:t>
                      </a:r>
                      <a:r>
                        <a:rPr sz="1800" spc="-10" dirty="0"/>
                        <a:t>I.</a:t>
                      </a:r>
                      <a:r>
                        <a:rPr sz="1800" spc="-135" dirty="0"/>
                        <a:t> </a:t>
                      </a:r>
                      <a:r>
                        <a:rPr sz="1800" spc="-45" dirty="0"/>
                        <a:t>II</a:t>
                      </a:r>
                      <a:r>
                        <a:rPr sz="1800" spc="-120" dirty="0"/>
                        <a:t> </a:t>
                      </a:r>
                      <a:r>
                        <a:rPr sz="1800" spc="-80" dirty="0"/>
                        <a:t>(A-</a:t>
                      </a:r>
                      <a:r>
                        <a:rPr sz="1800" spc="-85" dirty="0"/>
                        <a:t>D)</a:t>
                      </a:r>
                      <a:r>
                        <a:rPr sz="1800" spc="-114" dirty="0"/>
                        <a:t> </a:t>
                      </a:r>
                      <a:r>
                        <a:rPr sz="1800" spc="-20" dirty="0"/>
                        <a:t>ATEX</a:t>
                      </a:r>
                      <a:r>
                        <a:rPr lang="en-US" sz="1800" spc="-20" dirty="0"/>
                        <a:t> Zones 0-1 Installation dependent</a:t>
                      </a:r>
                      <a:endParaRPr sz="1800" dirty="0">
                        <a:latin typeface="Arial"/>
                        <a:cs typeface="Arial"/>
                      </a:endParaRPr>
                    </a:p>
                  </a:txBody>
                  <a:tcPr marL="0" marR="0" marT="27940" marB="0"/>
                </a:tc>
                <a:extLst>
                  <a:ext uri="{0D108BD9-81ED-4DB2-BD59-A6C34878D82A}">
                    <a16:rowId xmlns:a16="http://schemas.microsoft.com/office/drawing/2014/main" val="10006"/>
                  </a:ext>
                </a:extLst>
              </a:tr>
              <a:tr h="535419">
                <a:tc>
                  <a:txBody>
                    <a:bodyPr/>
                    <a:lstStyle/>
                    <a:p>
                      <a:pPr marL="90805">
                        <a:lnSpc>
                          <a:spcPct val="100000"/>
                        </a:lnSpc>
                        <a:spcBef>
                          <a:spcPts val="220"/>
                        </a:spcBef>
                      </a:pPr>
                      <a:r>
                        <a:rPr sz="1800" spc="-10" dirty="0"/>
                        <a:t>Temperature</a:t>
                      </a:r>
                      <a:endParaRPr sz="1800">
                        <a:latin typeface="Arial"/>
                        <a:cs typeface="Arial"/>
                      </a:endParaRPr>
                    </a:p>
                  </a:txBody>
                  <a:tcPr marL="0" marR="0" marT="27940" marB="0"/>
                </a:tc>
                <a:tc>
                  <a:txBody>
                    <a:bodyPr/>
                    <a:lstStyle/>
                    <a:p>
                      <a:pPr marL="91440">
                        <a:lnSpc>
                          <a:spcPct val="100000"/>
                        </a:lnSpc>
                        <a:spcBef>
                          <a:spcPts val="220"/>
                        </a:spcBef>
                      </a:pPr>
                      <a:r>
                        <a:rPr sz="1800" spc="-10" dirty="0"/>
                        <a:t>275F/135C</a:t>
                      </a:r>
                      <a:endParaRPr sz="1800">
                        <a:latin typeface="Arial"/>
                        <a:cs typeface="Arial"/>
                      </a:endParaRPr>
                    </a:p>
                  </a:txBody>
                  <a:tcPr marL="0" marR="0" marT="27940" marB="0"/>
                </a:tc>
                <a:extLst>
                  <a:ext uri="{0D108BD9-81ED-4DB2-BD59-A6C34878D82A}">
                    <a16:rowId xmlns:a16="http://schemas.microsoft.com/office/drawing/2014/main" val="10007"/>
                  </a:ext>
                </a:extLst>
              </a:tr>
              <a:tr h="534501">
                <a:tc>
                  <a:txBody>
                    <a:bodyPr/>
                    <a:lstStyle/>
                    <a:p>
                      <a:pPr marL="90805">
                        <a:lnSpc>
                          <a:spcPct val="100000"/>
                        </a:lnSpc>
                        <a:spcBef>
                          <a:spcPts val="225"/>
                        </a:spcBef>
                      </a:pPr>
                      <a:r>
                        <a:rPr sz="1800" spc="-45" dirty="0"/>
                        <a:t>Frequency</a:t>
                      </a:r>
                      <a:r>
                        <a:rPr sz="1800" spc="-100" dirty="0"/>
                        <a:t> </a:t>
                      </a:r>
                      <a:r>
                        <a:rPr sz="1800" spc="-10" dirty="0"/>
                        <a:t>Response</a:t>
                      </a:r>
                      <a:endParaRPr sz="1800">
                        <a:latin typeface="Arial"/>
                        <a:cs typeface="Arial"/>
                      </a:endParaRPr>
                    </a:p>
                  </a:txBody>
                  <a:tcPr marL="0" marR="0" marT="28575" marB="0"/>
                </a:tc>
                <a:tc>
                  <a:txBody>
                    <a:bodyPr/>
                    <a:lstStyle/>
                    <a:p>
                      <a:pPr marL="91440">
                        <a:lnSpc>
                          <a:spcPct val="100000"/>
                        </a:lnSpc>
                        <a:spcBef>
                          <a:spcPts val="225"/>
                        </a:spcBef>
                      </a:pPr>
                      <a:r>
                        <a:rPr lang="en-US" sz="1800" spc="-10" dirty="0"/>
                        <a:t>15 </a:t>
                      </a:r>
                      <a:r>
                        <a:rPr sz="1800" spc="-10" dirty="0" err="1"/>
                        <a:t>KHz</a:t>
                      </a:r>
                      <a:endParaRPr sz="1800" dirty="0">
                        <a:latin typeface="Arial"/>
                        <a:cs typeface="Arial"/>
                      </a:endParaRPr>
                    </a:p>
                  </a:txBody>
                  <a:tcPr marL="0" marR="0" marT="28575" marB="0"/>
                </a:tc>
                <a:extLst>
                  <a:ext uri="{0D108BD9-81ED-4DB2-BD59-A6C34878D82A}">
                    <a16:rowId xmlns:a16="http://schemas.microsoft.com/office/drawing/2014/main" val="10008"/>
                  </a:ext>
                </a:extLst>
              </a:tr>
              <a:tr h="563839">
                <a:tc>
                  <a:txBody>
                    <a:bodyPr/>
                    <a:lstStyle/>
                    <a:p>
                      <a:pPr marL="90805">
                        <a:lnSpc>
                          <a:spcPct val="100000"/>
                        </a:lnSpc>
                        <a:spcBef>
                          <a:spcPts val="220"/>
                        </a:spcBef>
                      </a:pPr>
                      <a:r>
                        <a:rPr sz="1800" spc="-30" dirty="0"/>
                        <a:t>Measurement</a:t>
                      </a:r>
                      <a:r>
                        <a:rPr sz="1800" spc="-90" dirty="0"/>
                        <a:t> </a:t>
                      </a:r>
                      <a:r>
                        <a:rPr sz="1800" spc="-20" dirty="0"/>
                        <a:t>Range</a:t>
                      </a:r>
                      <a:endParaRPr sz="1800">
                        <a:latin typeface="Arial"/>
                        <a:cs typeface="Arial"/>
                      </a:endParaRPr>
                    </a:p>
                  </a:txBody>
                  <a:tcPr marL="0" marR="0" marT="27940" marB="0"/>
                </a:tc>
                <a:tc>
                  <a:txBody>
                    <a:bodyPr/>
                    <a:lstStyle/>
                    <a:p>
                      <a:pPr marL="91440">
                        <a:lnSpc>
                          <a:spcPct val="100000"/>
                        </a:lnSpc>
                        <a:spcBef>
                          <a:spcPts val="220"/>
                        </a:spcBef>
                      </a:pPr>
                      <a:r>
                        <a:rPr sz="1800" dirty="0"/>
                        <a:t>+/-</a:t>
                      </a:r>
                      <a:r>
                        <a:rPr sz="1800" spc="-125" dirty="0"/>
                        <a:t> </a:t>
                      </a:r>
                      <a:r>
                        <a:rPr sz="1800" spc="-25" dirty="0"/>
                        <a:t>50g</a:t>
                      </a:r>
                      <a:endParaRPr sz="1800">
                        <a:latin typeface="Arial"/>
                        <a:cs typeface="Arial"/>
                      </a:endParaRPr>
                    </a:p>
                  </a:txBody>
                  <a:tcPr marL="0" marR="0" marT="27940" marB="0"/>
                </a:tc>
                <a:extLst>
                  <a:ext uri="{0D108BD9-81ED-4DB2-BD59-A6C34878D82A}">
                    <a16:rowId xmlns:a16="http://schemas.microsoft.com/office/drawing/2014/main" val="10009"/>
                  </a:ext>
                </a:extLst>
              </a:tr>
              <a:tr h="935604">
                <a:tc>
                  <a:txBody>
                    <a:bodyPr/>
                    <a:lstStyle/>
                    <a:p>
                      <a:pPr marL="97155">
                        <a:lnSpc>
                          <a:spcPct val="100000"/>
                        </a:lnSpc>
                        <a:spcBef>
                          <a:spcPts val="380"/>
                        </a:spcBef>
                      </a:pPr>
                      <a:r>
                        <a:rPr sz="1800" b="0" spc="-85" dirty="0">
                          <a:solidFill>
                            <a:schemeClr val="tx1"/>
                          </a:solidFill>
                        </a:rPr>
                        <a:t>Transmission</a:t>
                      </a:r>
                      <a:r>
                        <a:rPr sz="1800" b="0" spc="-20" dirty="0">
                          <a:solidFill>
                            <a:schemeClr val="tx1"/>
                          </a:solidFill>
                        </a:rPr>
                        <a:t> </a:t>
                      </a:r>
                      <a:r>
                        <a:rPr sz="1800" b="0" spc="-10" dirty="0">
                          <a:solidFill>
                            <a:schemeClr val="tx1"/>
                          </a:solidFill>
                        </a:rPr>
                        <a:t>Frequency</a:t>
                      </a:r>
                      <a:endParaRPr lang="en-US" sz="1800" b="0" spc="-10" dirty="0">
                        <a:solidFill>
                          <a:schemeClr val="tx1"/>
                        </a:solidFill>
                      </a:endParaRPr>
                    </a:p>
                    <a:p>
                      <a:pPr marL="97155">
                        <a:lnSpc>
                          <a:spcPct val="100000"/>
                        </a:lnSpc>
                        <a:spcBef>
                          <a:spcPts val="380"/>
                        </a:spcBef>
                      </a:pPr>
                      <a:r>
                        <a:rPr lang="en-US" sz="1800" b="0" spc="-10" dirty="0">
                          <a:solidFill>
                            <a:schemeClr val="tx1"/>
                          </a:solidFill>
                        </a:rPr>
                        <a:t>(Unlimited)</a:t>
                      </a:r>
                      <a:endParaRPr sz="1800" b="0" dirty="0">
                        <a:solidFill>
                          <a:schemeClr val="tx1"/>
                        </a:solidFill>
                        <a:latin typeface="Arial"/>
                        <a:cs typeface="Arial"/>
                      </a:endParaRPr>
                    </a:p>
                  </a:txBody>
                  <a:tcPr marL="0" marR="0" marT="48260" marB="0"/>
                </a:tc>
                <a:tc>
                  <a:txBody>
                    <a:bodyPr/>
                    <a:lstStyle/>
                    <a:p>
                      <a:pPr marL="125095">
                        <a:lnSpc>
                          <a:spcPct val="100000"/>
                        </a:lnSpc>
                        <a:spcBef>
                          <a:spcPts val="380"/>
                        </a:spcBef>
                      </a:pPr>
                      <a:r>
                        <a:rPr sz="1800" b="0" spc="-35" dirty="0">
                          <a:solidFill>
                            <a:schemeClr val="tx1"/>
                          </a:solidFill>
                        </a:rPr>
                        <a:t>Distance</a:t>
                      </a:r>
                      <a:r>
                        <a:rPr sz="1800" b="0" spc="-100" dirty="0">
                          <a:solidFill>
                            <a:schemeClr val="tx1"/>
                          </a:solidFill>
                        </a:rPr>
                        <a:t> </a:t>
                      </a:r>
                      <a:r>
                        <a:rPr lang="en-US" sz="1800" b="0" spc="-100" dirty="0">
                          <a:solidFill>
                            <a:schemeClr val="tx1"/>
                          </a:solidFill>
                        </a:rPr>
                        <a:t>from Charge Beacon </a:t>
                      </a:r>
                    </a:p>
                    <a:p>
                      <a:pPr marL="125095">
                        <a:lnSpc>
                          <a:spcPct val="100000"/>
                        </a:lnSpc>
                        <a:spcBef>
                          <a:spcPts val="380"/>
                        </a:spcBef>
                      </a:pPr>
                      <a:r>
                        <a:rPr sz="1800" b="0" spc="-65" dirty="0">
                          <a:solidFill>
                            <a:schemeClr val="tx1"/>
                          </a:solidFill>
                        </a:rPr>
                        <a:t>(Open</a:t>
                      </a:r>
                      <a:r>
                        <a:rPr sz="1800" b="0" spc="-105" dirty="0">
                          <a:solidFill>
                            <a:schemeClr val="tx1"/>
                          </a:solidFill>
                        </a:rPr>
                        <a:t> </a:t>
                      </a:r>
                      <a:r>
                        <a:rPr sz="1800" b="0" spc="-20" dirty="0">
                          <a:solidFill>
                            <a:schemeClr val="tx1"/>
                          </a:solidFill>
                        </a:rPr>
                        <a:t>Air)</a:t>
                      </a:r>
                      <a:endParaRPr sz="1800" b="0" dirty="0">
                        <a:solidFill>
                          <a:schemeClr val="tx1"/>
                        </a:solidFill>
                        <a:latin typeface="Arial"/>
                        <a:cs typeface="Arial"/>
                      </a:endParaRPr>
                    </a:p>
                  </a:txBody>
                  <a:tcPr marL="0" marR="0" marT="48260" marB="0"/>
                </a:tc>
                <a:extLst>
                  <a:ext uri="{0D108BD9-81ED-4DB2-BD59-A6C34878D82A}">
                    <a16:rowId xmlns:a16="http://schemas.microsoft.com/office/drawing/2014/main" val="10010"/>
                  </a:ext>
                </a:extLst>
              </a:tr>
              <a:tr h="534501">
                <a:tc>
                  <a:txBody>
                    <a:bodyPr/>
                    <a:lstStyle/>
                    <a:p>
                      <a:pPr marL="97155">
                        <a:lnSpc>
                          <a:spcPct val="100000"/>
                        </a:lnSpc>
                        <a:spcBef>
                          <a:spcPts val="225"/>
                        </a:spcBef>
                      </a:pPr>
                      <a:r>
                        <a:rPr sz="1800" spc="-40" dirty="0"/>
                        <a:t>1</a:t>
                      </a:r>
                      <a:r>
                        <a:rPr sz="1800" spc="-145" dirty="0"/>
                        <a:t> </a:t>
                      </a:r>
                      <a:r>
                        <a:rPr sz="1800" spc="-10" dirty="0"/>
                        <a:t>Minute</a:t>
                      </a:r>
                      <a:endParaRPr sz="1800">
                        <a:latin typeface="Arial"/>
                        <a:cs typeface="Arial"/>
                      </a:endParaRPr>
                    </a:p>
                  </a:txBody>
                  <a:tcPr marL="0" marR="0" marT="28575" marB="0"/>
                </a:tc>
                <a:tc>
                  <a:txBody>
                    <a:bodyPr/>
                    <a:lstStyle/>
                    <a:p>
                      <a:pPr marL="125095">
                        <a:lnSpc>
                          <a:spcPct val="100000"/>
                        </a:lnSpc>
                        <a:spcBef>
                          <a:spcPts val="225"/>
                        </a:spcBef>
                      </a:pPr>
                      <a:r>
                        <a:rPr lang="en-US" sz="1800" spc="-50" dirty="0"/>
                        <a:t>30</a:t>
                      </a:r>
                      <a:r>
                        <a:rPr sz="1800" spc="-130" dirty="0"/>
                        <a:t> </a:t>
                      </a:r>
                      <a:r>
                        <a:rPr sz="1800" spc="-10" dirty="0"/>
                        <a:t>Meters</a:t>
                      </a:r>
                      <a:endParaRPr sz="1800" dirty="0">
                        <a:latin typeface="Arial"/>
                        <a:cs typeface="Arial"/>
                      </a:endParaRPr>
                    </a:p>
                  </a:txBody>
                  <a:tcPr marL="0" marR="0" marT="28575" marB="0"/>
                </a:tc>
                <a:extLst>
                  <a:ext uri="{0D108BD9-81ED-4DB2-BD59-A6C34878D82A}">
                    <a16:rowId xmlns:a16="http://schemas.microsoft.com/office/drawing/2014/main" val="10011"/>
                  </a:ext>
                </a:extLst>
              </a:tr>
              <a:tr h="534501">
                <a:tc>
                  <a:txBody>
                    <a:bodyPr/>
                    <a:lstStyle/>
                    <a:p>
                      <a:pPr marL="97155">
                        <a:lnSpc>
                          <a:spcPct val="100000"/>
                        </a:lnSpc>
                        <a:spcBef>
                          <a:spcPts val="225"/>
                        </a:spcBef>
                      </a:pPr>
                      <a:r>
                        <a:rPr lang="en-US" sz="1800" spc="-40" dirty="0"/>
                        <a:t>10</a:t>
                      </a:r>
                      <a:r>
                        <a:rPr sz="1800" spc="-145" dirty="0"/>
                        <a:t> </a:t>
                      </a:r>
                      <a:r>
                        <a:rPr sz="1800" spc="-10" dirty="0"/>
                        <a:t>Minutes</a:t>
                      </a:r>
                      <a:endParaRPr sz="1800" dirty="0">
                        <a:latin typeface="Arial"/>
                        <a:cs typeface="Arial"/>
                      </a:endParaRPr>
                    </a:p>
                  </a:txBody>
                  <a:tcPr marL="0" marR="0" marT="28575" marB="0"/>
                </a:tc>
                <a:tc>
                  <a:txBody>
                    <a:bodyPr/>
                    <a:lstStyle/>
                    <a:p>
                      <a:pPr marL="125095">
                        <a:lnSpc>
                          <a:spcPct val="100000"/>
                        </a:lnSpc>
                        <a:spcBef>
                          <a:spcPts val="225"/>
                        </a:spcBef>
                      </a:pPr>
                      <a:r>
                        <a:rPr lang="en-US" sz="1800" spc="-50" dirty="0"/>
                        <a:t>40</a:t>
                      </a:r>
                      <a:r>
                        <a:rPr sz="1800" spc="-130" dirty="0"/>
                        <a:t> </a:t>
                      </a:r>
                      <a:r>
                        <a:rPr sz="1800" spc="-10" dirty="0"/>
                        <a:t>Meters</a:t>
                      </a:r>
                      <a:endParaRPr sz="1800" dirty="0">
                        <a:latin typeface="Arial"/>
                        <a:cs typeface="Arial"/>
                      </a:endParaRPr>
                    </a:p>
                  </a:txBody>
                  <a:tcPr marL="0" marR="0" marT="28575" marB="0"/>
                </a:tc>
                <a:extLst>
                  <a:ext uri="{0D108BD9-81ED-4DB2-BD59-A6C34878D82A}">
                    <a16:rowId xmlns:a16="http://schemas.microsoft.com/office/drawing/2014/main" val="10012"/>
                  </a:ext>
                </a:extLst>
              </a:tr>
              <a:tr h="474769">
                <a:tc>
                  <a:txBody>
                    <a:bodyPr/>
                    <a:lstStyle/>
                    <a:p>
                      <a:pPr marL="97155">
                        <a:lnSpc>
                          <a:spcPct val="100000"/>
                        </a:lnSpc>
                        <a:spcBef>
                          <a:spcPts val="225"/>
                        </a:spcBef>
                      </a:pPr>
                      <a:r>
                        <a:rPr lang="en-US" sz="1800" spc="-40" dirty="0"/>
                        <a:t>1</a:t>
                      </a:r>
                      <a:r>
                        <a:rPr sz="1800" spc="-40" dirty="0"/>
                        <a:t>5</a:t>
                      </a:r>
                      <a:r>
                        <a:rPr sz="1800" spc="-145" dirty="0"/>
                        <a:t> </a:t>
                      </a:r>
                      <a:r>
                        <a:rPr sz="1800" spc="-10" dirty="0"/>
                        <a:t>Minutes</a:t>
                      </a:r>
                      <a:endParaRPr sz="1800" dirty="0">
                        <a:latin typeface="Arial"/>
                        <a:cs typeface="Arial"/>
                      </a:endParaRPr>
                    </a:p>
                  </a:txBody>
                  <a:tcPr marL="0" marR="0" marT="28575" marB="0"/>
                </a:tc>
                <a:tc>
                  <a:txBody>
                    <a:bodyPr/>
                    <a:lstStyle/>
                    <a:p>
                      <a:pPr marL="125095">
                        <a:lnSpc>
                          <a:spcPct val="100000"/>
                        </a:lnSpc>
                        <a:spcBef>
                          <a:spcPts val="225"/>
                        </a:spcBef>
                      </a:pPr>
                      <a:r>
                        <a:rPr lang="en-US" sz="1800" spc="-50" dirty="0"/>
                        <a:t>50</a:t>
                      </a:r>
                      <a:r>
                        <a:rPr sz="1800" spc="-130" dirty="0"/>
                        <a:t> </a:t>
                      </a:r>
                      <a:r>
                        <a:rPr sz="1800" spc="-10" dirty="0"/>
                        <a:t>Meters</a:t>
                      </a:r>
                      <a:r>
                        <a:rPr lang="en-US" sz="1800" spc="-10" dirty="0"/>
                        <a:t> </a:t>
                      </a:r>
                      <a:endParaRPr sz="1800" dirty="0">
                        <a:latin typeface="Arial"/>
                        <a:cs typeface="Arial"/>
                      </a:endParaRPr>
                    </a:p>
                  </a:txBody>
                  <a:tcPr marL="0" marR="0" marT="28575" marB="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884441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40A65-BFEC-6BB8-545A-ABDE0C42B8B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64F5DE4-F4B8-5202-1291-78D70C61FC83}"/>
              </a:ext>
            </a:extLst>
          </p:cNvPr>
          <p:cNvSpPr txBox="1"/>
          <p:nvPr/>
        </p:nvSpPr>
        <p:spPr>
          <a:xfrm>
            <a:off x="4210050" y="142416"/>
            <a:ext cx="2002728" cy="584775"/>
          </a:xfrm>
          <a:prstGeom prst="rect">
            <a:avLst/>
          </a:prstGeom>
          <a:noFill/>
        </p:spPr>
        <p:txBody>
          <a:bodyPr wrap="none" rtlCol="0">
            <a:spAutoFit/>
          </a:bodyPr>
          <a:lstStyle/>
          <a:p>
            <a:r>
              <a:rPr lang="en-US" sz="3200" dirty="0"/>
              <a:t>Data Sheet</a:t>
            </a:r>
          </a:p>
        </p:txBody>
      </p:sp>
      <p:cxnSp>
        <p:nvCxnSpPr>
          <p:cNvPr id="8" name="Straight Connector 7">
            <a:extLst>
              <a:ext uri="{FF2B5EF4-FFF2-40B4-BE49-F238E27FC236}">
                <a16:creationId xmlns:a16="http://schemas.microsoft.com/office/drawing/2014/main" id="{DD04D8F1-A7A9-8C68-FA6F-3252AD90E9B2}"/>
              </a:ext>
            </a:extLst>
          </p:cNvPr>
          <p:cNvCxnSpPr/>
          <p:nvPr/>
        </p:nvCxnSpPr>
        <p:spPr>
          <a:xfrm>
            <a:off x="419100" y="1492254"/>
            <a:ext cx="6819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205DE2C-24D7-4E02-0F65-C09A40CAD5E1}"/>
              </a:ext>
            </a:extLst>
          </p:cNvPr>
          <p:cNvCxnSpPr/>
          <p:nvPr/>
        </p:nvCxnSpPr>
        <p:spPr>
          <a:xfrm>
            <a:off x="476250" y="9427773"/>
            <a:ext cx="6819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2D3B3986-AEAD-EE05-26F3-486FEF6846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538" y="66288"/>
            <a:ext cx="2076091" cy="1425407"/>
          </a:xfrm>
          <a:prstGeom prst="rect">
            <a:avLst/>
          </a:prstGeom>
        </p:spPr>
      </p:pic>
      <p:sp>
        <p:nvSpPr>
          <p:cNvPr id="15" name="TextBox 14">
            <a:extLst>
              <a:ext uri="{FF2B5EF4-FFF2-40B4-BE49-F238E27FC236}">
                <a16:creationId xmlns:a16="http://schemas.microsoft.com/office/drawing/2014/main" id="{1B7715E5-8715-D11C-9507-CC24FA4F0ACD}"/>
              </a:ext>
            </a:extLst>
          </p:cNvPr>
          <p:cNvSpPr txBox="1"/>
          <p:nvPr/>
        </p:nvSpPr>
        <p:spPr>
          <a:xfrm>
            <a:off x="710312" y="9508285"/>
            <a:ext cx="6351777" cy="246221"/>
          </a:xfrm>
          <a:prstGeom prst="rect">
            <a:avLst/>
          </a:prstGeom>
          <a:noFill/>
        </p:spPr>
        <p:txBody>
          <a:bodyPr wrap="square" rtlCol="0">
            <a:spAutoFit/>
          </a:bodyPr>
          <a:lstStyle/>
          <a:p>
            <a:pPr algn="ctr"/>
            <a:r>
              <a:rPr lang="en-US" sz="1000" dirty="0"/>
              <a:t>Machinery Monitoring Systems, LLC ·· 10421 Lexington Drive, Suite D·· Knoxville, TN  37932</a:t>
            </a:r>
            <a:endParaRPr lang="en-US" sz="1000" b="1" dirty="0"/>
          </a:p>
        </p:txBody>
      </p:sp>
      <p:graphicFrame>
        <p:nvGraphicFramePr>
          <p:cNvPr id="4" name="Table 3">
            <a:extLst>
              <a:ext uri="{FF2B5EF4-FFF2-40B4-BE49-F238E27FC236}">
                <a16:creationId xmlns:a16="http://schemas.microsoft.com/office/drawing/2014/main" id="{173B328A-7EFE-7860-2FEF-802A495CF93F}"/>
              </a:ext>
            </a:extLst>
          </p:cNvPr>
          <p:cNvGraphicFramePr>
            <a:graphicFrameLocks noGrp="1"/>
          </p:cNvGraphicFramePr>
          <p:nvPr>
            <p:extLst>
              <p:ext uri="{D42A27DB-BD31-4B8C-83A1-F6EECF244321}">
                <p14:modId xmlns:p14="http://schemas.microsoft.com/office/powerpoint/2010/main" val="128091172"/>
              </p:ext>
            </p:extLst>
          </p:nvPr>
        </p:nvGraphicFramePr>
        <p:xfrm>
          <a:off x="1959329" y="1791550"/>
          <a:ext cx="5395867" cy="3340608"/>
        </p:xfrm>
        <a:graphic>
          <a:graphicData uri="http://schemas.openxmlformats.org/drawingml/2006/table">
            <a:tbl>
              <a:tblPr firstRow="1" bandRow="1">
                <a:tableStyleId>{5C22544A-7EE6-4342-B048-85BDC9FD1C3A}</a:tableStyleId>
              </a:tblPr>
              <a:tblGrid>
                <a:gridCol w="1675430">
                  <a:extLst>
                    <a:ext uri="{9D8B030D-6E8A-4147-A177-3AD203B41FA5}">
                      <a16:colId xmlns:a16="http://schemas.microsoft.com/office/drawing/2014/main" val="1293920890"/>
                    </a:ext>
                  </a:extLst>
                </a:gridCol>
                <a:gridCol w="3720437">
                  <a:extLst>
                    <a:ext uri="{9D8B030D-6E8A-4147-A177-3AD203B41FA5}">
                      <a16:colId xmlns:a16="http://schemas.microsoft.com/office/drawing/2014/main" val="2511713974"/>
                    </a:ext>
                  </a:extLst>
                </a:gridCol>
              </a:tblGrid>
              <a:tr h="370840">
                <a:tc>
                  <a:txBody>
                    <a:bodyPr/>
                    <a:lstStyle/>
                    <a:p>
                      <a:r>
                        <a:rPr lang="en-US" dirty="0"/>
                        <a:t>Base-Station</a:t>
                      </a:r>
                    </a:p>
                  </a:txBody>
                  <a:tcPr/>
                </a:tc>
                <a:tc>
                  <a:txBody>
                    <a:bodyPr/>
                    <a:lstStyle/>
                    <a:p>
                      <a:r>
                        <a:rPr lang="en-US" dirty="0"/>
                        <a:t>Specification</a:t>
                      </a:r>
                    </a:p>
                  </a:txBody>
                  <a:tcPr/>
                </a:tc>
                <a:extLst>
                  <a:ext uri="{0D108BD9-81ED-4DB2-BD59-A6C34878D82A}">
                    <a16:rowId xmlns:a16="http://schemas.microsoft.com/office/drawing/2014/main" val="4160066472"/>
                  </a:ext>
                </a:extLst>
              </a:tr>
              <a:tr h="370840">
                <a:tc>
                  <a:txBody>
                    <a:bodyPr/>
                    <a:lstStyle/>
                    <a:p>
                      <a:r>
                        <a:rPr lang="en-US" dirty="0"/>
                        <a:t>Beacon ID</a:t>
                      </a:r>
                    </a:p>
                  </a:txBody>
                  <a:tcPr/>
                </a:tc>
                <a:tc>
                  <a:txBody>
                    <a:bodyPr/>
                    <a:lstStyle/>
                    <a:p>
                      <a:r>
                        <a:rPr lang="en-US" dirty="0"/>
                        <a:t>Factory Set, Unique Number</a:t>
                      </a:r>
                    </a:p>
                  </a:txBody>
                  <a:tcPr/>
                </a:tc>
                <a:extLst>
                  <a:ext uri="{0D108BD9-81ED-4DB2-BD59-A6C34878D82A}">
                    <a16:rowId xmlns:a16="http://schemas.microsoft.com/office/drawing/2014/main" val="1164039895"/>
                  </a:ext>
                </a:extLst>
              </a:tr>
              <a:tr h="370840">
                <a:tc>
                  <a:txBody>
                    <a:bodyPr/>
                    <a:lstStyle/>
                    <a:p>
                      <a:r>
                        <a:rPr lang="en-US" dirty="0"/>
                        <a:t>Power</a:t>
                      </a:r>
                    </a:p>
                  </a:txBody>
                  <a:tcPr/>
                </a:tc>
                <a:tc>
                  <a:txBody>
                    <a:bodyPr/>
                    <a:lstStyle/>
                    <a:p>
                      <a:r>
                        <a:rPr lang="en-US" dirty="0"/>
                        <a:t>24VDC or 120VAC @60Hz  24VDC or 230VAC @50Hz</a:t>
                      </a:r>
                    </a:p>
                  </a:txBody>
                  <a:tcPr/>
                </a:tc>
                <a:extLst>
                  <a:ext uri="{0D108BD9-81ED-4DB2-BD59-A6C34878D82A}">
                    <a16:rowId xmlns:a16="http://schemas.microsoft.com/office/drawing/2014/main" val="4153657805"/>
                  </a:ext>
                </a:extLst>
              </a:tr>
              <a:tr h="370840">
                <a:tc>
                  <a:txBody>
                    <a:bodyPr/>
                    <a:lstStyle/>
                    <a:p>
                      <a:r>
                        <a:rPr lang="en-US" dirty="0"/>
                        <a:t>Receive Range</a:t>
                      </a:r>
                    </a:p>
                  </a:txBody>
                  <a:tcPr/>
                </a:tc>
                <a:tc>
                  <a:txBody>
                    <a:bodyPr/>
                    <a:lstStyle/>
                    <a:p>
                      <a:r>
                        <a:rPr lang="en-US" dirty="0"/>
                        <a:t> 150/300 ft. 45/91 m (Open Air)</a:t>
                      </a:r>
                    </a:p>
                  </a:txBody>
                  <a:tcPr/>
                </a:tc>
                <a:extLst>
                  <a:ext uri="{0D108BD9-81ED-4DB2-BD59-A6C34878D82A}">
                    <a16:rowId xmlns:a16="http://schemas.microsoft.com/office/drawing/2014/main" val="445820132"/>
                  </a:ext>
                </a:extLst>
              </a:tr>
              <a:tr h="370840">
                <a:tc>
                  <a:txBody>
                    <a:bodyPr/>
                    <a:lstStyle/>
                    <a:p>
                      <a:r>
                        <a:rPr lang="en-US" dirty="0"/>
                        <a:t>Receive Interval</a:t>
                      </a:r>
                    </a:p>
                  </a:txBody>
                  <a:tcPr/>
                </a:tc>
                <a:tc>
                  <a:txBody>
                    <a:bodyPr/>
                    <a:lstStyle/>
                    <a:p>
                      <a:r>
                        <a:rPr lang="en-US" dirty="0"/>
                        <a:t>Continuous</a:t>
                      </a:r>
                    </a:p>
                  </a:txBody>
                  <a:tcPr/>
                </a:tc>
                <a:extLst>
                  <a:ext uri="{0D108BD9-81ED-4DB2-BD59-A6C34878D82A}">
                    <a16:rowId xmlns:a16="http://schemas.microsoft.com/office/drawing/2014/main" val="3461435388"/>
                  </a:ext>
                </a:extLst>
              </a:tr>
              <a:tr h="370840">
                <a:tc>
                  <a:txBody>
                    <a:bodyPr/>
                    <a:lstStyle/>
                    <a:p>
                      <a:r>
                        <a:rPr lang="en-US" dirty="0"/>
                        <a:t>Certifications</a:t>
                      </a:r>
                    </a:p>
                  </a:txBody>
                  <a:tcPr/>
                </a:tc>
                <a:tc>
                  <a:txBody>
                    <a:bodyPr/>
                    <a:lstStyle/>
                    <a:p>
                      <a:r>
                        <a:rPr lang="en-US" dirty="0"/>
                        <a:t>FCC, IC, ANATEL</a:t>
                      </a:r>
                    </a:p>
                  </a:txBody>
                  <a:tcPr/>
                </a:tc>
                <a:extLst>
                  <a:ext uri="{0D108BD9-81ED-4DB2-BD59-A6C34878D82A}">
                    <a16:rowId xmlns:a16="http://schemas.microsoft.com/office/drawing/2014/main" val="1027901812"/>
                  </a:ext>
                </a:extLst>
              </a:tr>
              <a:tr h="370840">
                <a:tc>
                  <a:txBody>
                    <a:bodyPr/>
                    <a:lstStyle/>
                    <a:p>
                      <a:r>
                        <a:rPr lang="en-US" dirty="0"/>
                        <a:t>Hazardous Area Certification </a:t>
                      </a:r>
                    </a:p>
                  </a:txBody>
                  <a:tcPr/>
                </a:tc>
                <a:tc>
                  <a:txBody>
                    <a:bodyPr/>
                    <a:lstStyle/>
                    <a:p>
                      <a:r>
                        <a:rPr lang="en-US" dirty="0"/>
                        <a:t>UL, Ex, Class I Div. I. II (A-D) ATEX</a:t>
                      </a:r>
                    </a:p>
                  </a:txBody>
                  <a:tcPr/>
                </a:tc>
                <a:extLst>
                  <a:ext uri="{0D108BD9-81ED-4DB2-BD59-A6C34878D82A}">
                    <a16:rowId xmlns:a16="http://schemas.microsoft.com/office/drawing/2014/main" val="149687282"/>
                  </a:ext>
                </a:extLst>
              </a:tr>
              <a:tr h="370840">
                <a:tc>
                  <a:txBody>
                    <a:bodyPr/>
                    <a:lstStyle/>
                    <a:p>
                      <a:r>
                        <a:rPr lang="en-US" dirty="0"/>
                        <a:t>Enclosure Rating</a:t>
                      </a:r>
                    </a:p>
                  </a:txBody>
                  <a:tcPr/>
                </a:tc>
                <a:tc>
                  <a:txBody>
                    <a:bodyPr/>
                    <a:lstStyle/>
                    <a:p>
                      <a:r>
                        <a:rPr lang="en-US" dirty="0"/>
                        <a:t>IP67, NEMA 4X</a:t>
                      </a:r>
                    </a:p>
                  </a:txBody>
                  <a:tcPr/>
                </a:tc>
                <a:extLst>
                  <a:ext uri="{0D108BD9-81ED-4DB2-BD59-A6C34878D82A}">
                    <a16:rowId xmlns:a16="http://schemas.microsoft.com/office/drawing/2014/main" val="2985801471"/>
                  </a:ext>
                </a:extLst>
              </a:tr>
            </a:tbl>
          </a:graphicData>
        </a:graphic>
      </p:graphicFrame>
      <p:pic>
        <p:nvPicPr>
          <p:cNvPr id="17" name="Picture 16">
            <a:extLst>
              <a:ext uri="{FF2B5EF4-FFF2-40B4-BE49-F238E27FC236}">
                <a16:creationId xmlns:a16="http://schemas.microsoft.com/office/drawing/2014/main" id="{63DD2207-8BE1-323B-4FA8-0C2936D188E1}"/>
              </a:ext>
            </a:extLst>
          </p:cNvPr>
          <p:cNvPicPr>
            <a:picLocks noChangeAspect="1"/>
          </p:cNvPicPr>
          <p:nvPr/>
        </p:nvPicPr>
        <p:blipFill>
          <a:blip r:embed="rId3"/>
          <a:srcRect l="30905" t="22606" r="54199" b="17691"/>
          <a:stretch>
            <a:fillRect/>
          </a:stretch>
        </p:blipFill>
        <p:spPr>
          <a:xfrm>
            <a:off x="482863" y="2129340"/>
            <a:ext cx="1157803" cy="2610205"/>
          </a:xfrm>
          <a:prstGeom prst="rect">
            <a:avLst/>
          </a:prstGeom>
        </p:spPr>
      </p:pic>
      <p:graphicFrame>
        <p:nvGraphicFramePr>
          <p:cNvPr id="23" name="Table 22">
            <a:extLst>
              <a:ext uri="{FF2B5EF4-FFF2-40B4-BE49-F238E27FC236}">
                <a16:creationId xmlns:a16="http://schemas.microsoft.com/office/drawing/2014/main" id="{CAB9D6D3-6942-355C-82BB-F580C9BD369A}"/>
              </a:ext>
            </a:extLst>
          </p:cNvPr>
          <p:cNvGraphicFramePr>
            <a:graphicFrameLocks noGrp="1"/>
          </p:cNvGraphicFramePr>
          <p:nvPr>
            <p:extLst>
              <p:ext uri="{D42A27DB-BD31-4B8C-83A1-F6EECF244321}">
                <p14:modId xmlns:p14="http://schemas.microsoft.com/office/powerpoint/2010/main" val="3228981783"/>
              </p:ext>
            </p:extLst>
          </p:nvPr>
        </p:nvGraphicFramePr>
        <p:xfrm>
          <a:off x="1901447" y="5555259"/>
          <a:ext cx="5458239" cy="3340608"/>
        </p:xfrm>
        <a:graphic>
          <a:graphicData uri="http://schemas.openxmlformats.org/drawingml/2006/table">
            <a:tbl>
              <a:tblPr firstRow="1" bandRow="1">
                <a:tableStyleId>{5C22544A-7EE6-4342-B048-85BDC9FD1C3A}</a:tableStyleId>
              </a:tblPr>
              <a:tblGrid>
                <a:gridCol w="2721199">
                  <a:extLst>
                    <a:ext uri="{9D8B030D-6E8A-4147-A177-3AD203B41FA5}">
                      <a16:colId xmlns:a16="http://schemas.microsoft.com/office/drawing/2014/main" val="1293920890"/>
                    </a:ext>
                  </a:extLst>
                </a:gridCol>
                <a:gridCol w="2737040">
                  <a:extLst>
                    <a:ext uri="{9D8B030D-6E8A-4147-A177-3AD203B41FA5}">
                      <a16:colId xmlns:a16="http://schemas.microsoft.com/office/drawing/2014/main" val="2511713974"/>
                    </a:ext>
                  </a:extLst>
                </a:gridCol>
              </a:tblGrid>
              <a:tr h="370840">
                <a:tc>
                  <a:txBody>
                    <a:bodyPr/>
                    <a:lstStyle/>
                    <a:p>
                      <a:r>
                        <a:rPr lang="en-US" dirty="0"/>
                        <a:t>Charge Beacon</a:t>
                      </a:r>
                    </a:p>
                  </a:txBody>
                  <a:tcPr/>
                </a:tc>
                <a:tc>
                  <a:txBody>
                    <a:bodyPr/>
                    <a:lstStyle/>
                    <a:p>
                      <a:r>
                        <a:rPr lang="en-US" dirty="0"/>
                        <a:t>Specification</a:t>
                      </a:r>
                    </a:p>
                  </a:txBody>
                  <a:tcPr/>
                </a:tc>
                <a:extLst>
                  <a:ext uri="{0D108BD9-81ED-4DB2-BD59-A6C34878D82A}">
                    <a16:rowId xmlns:a16="http://schemas.microsoft.com/office/drawing/2014/main" val="4160066472"/>
                  </a:ext>
                </a:extLst>
              </a:tr>
              <a:tr h="370840">
                <a:tc>
                  <a:txBody>
                    <a:bodyPr/>
                    <a:lstStyle/>
                    <a:p>
                      <a:r>
                        <a:rPr lang="en-US" dirty="0"/>
                        <a:t>Beacon ID</a:t>
                      </a:r>
                    </a:p>
                  </a:txBody>
                  <a:tcPr/>
                </a:tc>
                <a:tc>
                  <a:txBody>
                    <a:bodyPr/>
                    <a:lstStyle/>
                    <a:p>
                      <a:r>
                        <a:rPr lang="en-US" dirty="0"/>
                        <a:t>Factory Set, Unique Number</a:t>
                      </a:r>
                    </a:p>
                  </a:txBody>
                  <a:tcPr/>
                </a:tc>
                <a:extLst>
                  <a:ext uri="{0D108BD9-81ED-4DB2-BD59-A6C34878D82A}">
                    <a16:rowId xmlns:a16="http://schemas.microsoft.com/office/drawing/2014/main" val="1164039895"/>
                  </a:ext>
                </a:extLst>
              </a:tr>
              <a:tr h="370840">
                <a:tc>
                  <a:txBody>
                    <a:bodyPr/>
                    <a:lstStyle/>
                    <a:p>
                      <a:r>
                        <a:rPr lang="en-US" dirty="0"/>
                        <a:t>Power</a:t>
                      </a:r>
                    </a:p>
                  </a:txBody>
                  <a:tcPr/>
                </a:tc>
                <a:tc>
                  <a:txBody>
                    <a:bodyPr/>
                    <a:lstStyle/>
                    <a:p>
                      <a:r>
                        <a:rPr lang="en-US" dirty="0"/>
                        <a:t>24VDC or 120VAC @60Hz  24VDC or 230VAC @50Hz</a:t>
                      </a:r>
                    </a:p>
                  </a:txBody>
                  <a:tcPr/>
                </a:tc>
                <a:extLst>
                  <a:ext uri="{0D108BD9-81ED-4DB2-BD59-A6C34878D82A}">
                    <a16:rowId xmlns:a16="http://schemas.microsoft.com/office/drawing/2014/main" val="4153657805"/>
                  </a:ext>
                </a:extLst>
              </a:tr>
              <a:tr h="370840">
                <a:tc>
                  <a:txBody>
                    <a:bodyPr/>
                    <a:lstStyle/>
                    <a:p>
                      <a:r>
                        <a:rPr lang="en-US" dirty="0"/>
                        <a:t>Transmission Range 4W</a:t>
                      </a:r>
                    </a:p>
                  </a:txBody>
                  <a:tcPr/>
                </a:tc>
                <a:tc>
                  <a:txBody>
                    <a:bodyPr/>
                    <a:lstStyle/>
                    <a:p>
                      <a:r>
                        <a:rPr lang="en-US" dirty="0"/>
                        <a:t> 150/300 ft. 45/91 m (Open Air)</a:t>
                      </a:r>
                    </a:p>
                  </a:txBody>
                  <a:tcPr/>
                </a:tc>
                <a:extLst>
                  <a:ext uri="{0D108BD9-81ED-4DB2-BD59-A6C34878D82A}">
                    <a16:rowId xmlns:a16="http://schemas.microsoft.com/office/drawing/2014/main" val="445820132"/>
                  </a:ext>
                </a:extLst>
              </a:tr>
              <a:tr h="370840">
                <a:tc>
                  <a:txBody>
                    <a:bodyPr/>
                    <a:lstStyle/>
                    <a:p>
                      <a:r>
                        <a:rPr lang="en-US" dirty="0"/>
                        <a:t>Transmission Interval</a:t>
                      </a:r>
                    </a:p>
                  </a:txBody>
                  <a:tcPr/>
                </a:tc>
                <a:tc>
                  <a:txBody>
                    <a:bodyPr/>
                    <a:lstStyle/>
                    <a:p>
                      <a:r>
                        <a:rPr lang="en-US" dirty="0"/>
                        <a:t>Continuous</a:t>
                      </a:r>
                    </a:p>
                  </a:txBody>
                  <a:tcPr/>
                </a:tc>
                <a:extLst>
                  <a:ext uri="{0D108BD9-81ED-4DB2-BD59-A6C34878D82A}">
                    <a16:rowId xmlns:a16="http://schemas.microsoft.com/office/drawing/2014/main" val="3461435388"/>
                  </a:ext>
                </a:extLst>
              </a:tr>
              <a:tr h="370840">
                <a:tc>
                  <a:txBody>
                    <a:bodyPr/>
                    <a:lstStyle/>
                    <a:p>
                      <a:r>
                        <a:rPr lang="en-US" dirty="0"/>
                        <a:t>Certifications</a:t>
                      </a:r>
                    </a:p>
                  </a:txBody>
                  <a:tcPr/>
                </a:tc>
                <a:tc>
                  <a:txBody>
                    <a:bodyPr/>
                    <a:lstStyle/>
                    <a:p>
                      <a:r>
                        <a:rPr lang="en-US" dirty="0"/>
                        <a:t>FCC, IC, ANATEL</a:t>
                      </a:r>
                    </a:p>
                  </a:txBody>
                  <a:tcPr/>
                </a:tc>
                <a:extLst>
                  <a:ext uri="{0D108BD9-81ED-4DB2-BD59-A6C34878D82A}">
                    <a16:rowId xmlns:a16="http://schemas.microsoft.com/office/drawing/2014/main" val="1027901812"/>
                  </a:ext>
                </a:extLst>
              </a:tr>
              <a:tr h="370840">
                <a:tc>
                  <a:txBody>
                    <a:bodyPr/>
                    <a:lstStyle/>
                    <a:p>
                      <a:r>
                        <a:rPr lang="en-US" dirty="0"/>
                        <a:t>Hazardous Area Certification </a:t>
                      </a:r>
                    </a:p>
                  </a:txBody>
                  <a:tcPr/>
                </a:tc>
                <a:tc>
                  <a:txBody>
                    <a:bodyPr/>
                    <a:lstStyle/>
                    <a:p>
                      <a:r>
                        <a:rPr lang="en-US" dirty="0"/>
                        <a:t>UL, Ex, Class I Div. I. II (A-D) ATEX</a:t>
                      </a:r>
                    </a:p>
                  </a:txBody>
                  <a:tcPr/>
                </a:tc>
                <a:extLst>
                  <a:ext uri="{0D108BD9-81ED-4DB2-BD59-A6C34878D82A}">
                    <a16:rowId xmlns:a16="http://schemas.microsoft.com/office/drawing/2014/main" val="149687282"/>
                  </a:ext>
                </a:extLst>
              </a:tr>
              <a:tr h="370840">
                <a:tc>
                  <a:txBody>
                    <a:bodyPr/>
                    <a:lstStyle/>
                    <a:p>
                      <a:r>
                        <a:rPr lang="en-US" dirty="0"/>
                        <a:t>Enclosure Rating</a:t>
                      </a:r>
                    </a:p>
                  </a:txBody>
                  <a:tcPr/>
                </a:tc>
                <a:tc>
                  <a:txBody>
                    <a:bodyPr/>
                    <a:lstStyle/>
                    <a:p>
                      <a:r>
                        <a:rPr lang="en-US" dirty="0"/>
                        <a:t>IP67, NEMA 4X</a:t>
                      </a:r>
                    </a:p>
                  </a:txBody>
                  <a:tcPr/>
                </a:tc>
                <a:extLst>
                  <a:ext uri="{0D108BD9-81ED-4DB2-BD59-A6C34878D82A}">
                    <a16:rowId xmlns:a16="http://schemas.microsoft.com/office/drawing/2014/main" val="2985801471"/>
                  </a:ext>
                </a:extLst>
              </a:tr>
            </a:tbl>
          </a:graphicData>
        </a:graphic>
      </p:graphicFrame>
      <p:pic>
        <p:nvPicPr>
          <p:cNvPr id="29" name="Picture 28">
            <a:extLst>
              <a:ext uri="{FF2B5EF4-FFF2-40B4-BE49-F238E27FC236}">
                <a16:creationId xmlns:a16="http://schemas.microsoft.com/office/drawing/2014/main" id="{B5D2D5E5-5DD6-800B-5F96-1E734A77B25E}"/>
              </a:ext>
            </a:extLst>
          </p:cNvPr>
          <p:cNvPicPr>
            <a:picLocks noChangeAspect="1"/>
          </p:cNvPicPr>
          <p:nvPr/>
        </p:nvPicPr>
        <p:blipFill>
          <a:blip r:embed="rId4"/>
          <a:srcRect l="31100" t="59410" r="63900" b="21593"/>
          <a:stretch>
            <a:fillRect/>
          </a:stretch>
        </p:blipFill>
        <p:spPr>
          <a:xfrm>
            <a:off x="482863" y="5974085"/>
            <a:ext cx="911597" cy="1948301"/>
          </a:xfrm>
          <a:prstGeom prst="rect">
            <a:avLst/>
          </a:prstGeom>
        </p:spPr>
      </p:pic>
    </p:spTree>
    <p:extLst>
      <p:ext uri="{BB962C8B-B14F-4D97-AF65-F5344CB8AC3E}">
        <p14:creationId xmlns:p14="http://schemas.microsoft.com/office/powerpoint/2010/main" val="2979519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EE2F2-588F-8E30-1C20-BA88821B379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D9DF3F7-5E79-D290-343C-0F01442E61C3}"/>
              </a:ext>
            </a:extLst>
          </p:cNvPr>
          <p:cNvSpPr txBox="1"/>
          <p:nvPr/>
        </p:nvSpPr>
        <p:spPr>
          <a:xfrm>
            <a:off x="4210050" y="142416"/>
            <a:ext cx="2002728" cy="584775"/>
          </a:xfrm>
          <a:prstGeom prst="rect">
            <a:avLst/>
          </a:prstGeom>
          <a:noFill/>
        </p:spPr>
        <p:txBody>
          <a:bodyPr wrap="none" rtlCol="0">
            <a:spAutoFit/>
          </a:bodyPr>
          <a:lstStyle/>
          <a:p>
            <a:r>
              <a:rPr lang="en-US" sz="3200" dirty="0"/>
              <a:t>Data Sheet</a:t>
            </a:r>
          </a:p>
        </p:txBody>
      </p:sp>
      <p:cxnSp>
        <p:nvCxnSpPr>
          <p:cNvPr id="8" name="Straight Connector 7">
            <a:extLst>
              <a:ext uri="{FF2B5EF4-FFF2-40B4-BE49-F238E27FC236}">
                <a16:creationId xmlns:a16="http://schemas.microsoft.com/office/drawing/2014/main" id="{BF7FB871-1D91-2347-F3D2-C3AE30E9A756}"/>
              </a:ext>
            </a:extLst>
          </p:cNvPr>
          <p:cNvCxnSpPr/>
          <p:nvPr/>
        </p:nvCxnSpPr>
        <p:spPr>
          <a:xfrm>
            <a:off x="419100" y="1492254"/>
            <a:ext cx="6819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FC80E9-EA91-CCAC-AECD-194CFAC16AE5}"/>
              </a:ext>
            </a:extLst>
          </p:cNvPr>
          <p:cNvCxnSpPr/>
          <p:nvPr/>
        </p:nvCxnSpPr>
        <p:spPr>
          <a:xfrm>
            <a:off x="476250" y="9427773"/>
            <a:ext cx="68199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F6B9A7D1-4D3D-906C-0654-0274CEFDF1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538" y="66288"/>
            <a:ext cx="2076091" cy="1425407"/>
          </a:xfrm>
          <a:prstGeom prst="rect">
            <a:avLst/>
          </a:prstGeom>
        </p:spPr>
      </p:pic>
      <p:sp>
        <p:nvSpPr>
          <p:cNvPr id="15" name="TextBox 14">
            <a:extLst>
              <a:ext uri="{FF2B5EF4-FFF2-40B4-BE49-F238E27FC236}">
                <a16:creationId xmlns:a16="http://schemas.microsoft.com/office/drawing/2014/main" id="{5AD02263-34E5-EB0E-C6D6-C61E508632F6}"/>
              </a:ext>
            </a:extLst>
          </p:cNvPr>
          <p:cNvSpPr txBox="1"/>
          <p:nvPr/>
        </p:nvSpPr>
        <p:spPr>
          <a:xfrm>
            <a:off x="710312" y="9508285"/>
            <a:ext cx="6351777" cy="246221"/>
          </a:xfrm>
          <a:prstGeom prst="rect">
            <a:avLst/>
          </a:prstGeom>
          <a:noFill/>
        </p:spPr>
        <p:txBody>
          <a:bodyPr wrap="square" rtlCol="0">
            <a:spAutoFit/>
          </a:bodyPr>
          <a:lstStyle/>
          <a:p>
            <a:pPr algn="ctr"/>
            <a:r>
              <a:rPr lang="en-US" sz="1000" dirty="0"/>
              <a:t>Machinery Monitoring Systems, LLC ·· 10421 Lexington Drive, Suite D·· Knoxville, TN  37932</a:t>
            </a:r>
            <a:endParaRPr lang="en-US" sz="1000" b="1" dirty="0"/>
          </a:p>
        </p:txBody>
      </p:sp>
      <p:sp>
        <p:nvSpPr>
          <p:cNvPr id="4" name="TextBox 3">
            <a:extLst>
              <a:ext uri="{FF2B5EF4-FFF2-40B4-BE49-F238E27FC236}">
                <a16:creationId xmlns:a16="http://schemas.microsoft.com/office/drawing/2014/main" id="{EFDB9292-82F5-A371-1774-C018727EC698}"/>
              </a:ext>
            </a:extLst>
          </p:cNvPr>
          <p:cNvSpPr txBox="1"/>
          <p:nvPr/>
        </p:nvSpPr>
        <p:spPr>
          <a:xfrm>
            <a:off x="1226798" y="1885157"/>
            <a:ext cx="5445401" cy="523220"/>
          </a:xfrm>
          <a:prstGeom prst="rect">
            <a:avLst/>
          </a:prstGeom>
          <a:noFill/>
        </p:spPr>
        <p:txBody>
          <a:bodyPr wrap="none" rtlCol="0">
            <a:spAutoFit/>
          </a:bodyPr>
          <a:lstStyle/>
          <a:p>
            <a:r>
              <a:rPr lang="en-US" sz="2800" dirty="0"/>
              <a:t>International Operating Frequencies</a:t>
            </a:r>
          </a:p>
        </p:txBody>
      </p:sp>
      <p:graphicFrame>
        <p:nvGraphicFramePr>
          <p:cNvPr id="5" name="object 4">
            <a:extLst>
              <a:ext uri="{FF2B5EF4-FFF2-40B4-BE49-F238E27FC236}">
                <a16:creationId xmlns:a16="http://schemas.microsoft.com/office/drawing/2014/main" id="{D398CC50-2B3E-96DE-8C22-880323004D38}"/>
              </a:ext>
            </a:extLst>
          </p:cNvPr>
          <p:cNvGraphicFramePr>
            <a:graphicFrameLocks noGrp="1"/>
          </p:cNvGraphicFramePr>
          <p:nvPr>
            <p:extLst>
              <p:ext uri="{D42A27DB-BD31-4B8C-83A1-F6EECF244321}">
                <p14:modId xmlns:p14="http://schemas.microsoft.com/office/powerpoint/2010/main" val="423708250"/>
              </p:ext>
            </p:extLst>
          </p:nvPr>
        </p:nvGraphicFramePr>
        <p:xfrm>
          <a:off x="836909" y="2855475"/>
          <a:ext cx="6225180" cy="3707263"/>
        </p:xfrm>
        <a:graphic>
          <a:graphicData uri="http://schemas.openxmlformats.org/drawingml/2006/table">
            <a:tbl>
              <a:tblPr firstRow="1" bandRow="1">
                <a:tableStyleId>{B301B821-A1FF-4177-AEE7-76D212191A09}</a:tableStyleId>
              </a:tblPr>
              <a:tblGrid>
                <a:gridCol w="2490976">
                  <a:extLst>
                    <a:ext uri="{9D8B030D-6E8A-4147-A177-3AD203B41FA5}">
                      <a16:colId xmlns:a16="http://schemas.microsoft.com/office/drawing/2014/main" val="20000"/>
                    </a:ext>
                  </a:extLst>
                </a:gridCol>
                <a:gridCol w="3734204">
                  <a:extLst>
                    <a:ext uri="{9D8B030D-6E8A-4147-A177-3AD203B41FA5}">
                      <a16:colId xmlns:a16="http://schemas.microsoft.com/office/drawing/2014/main" val="20001"/>
                    </a:ext>
                  </a:extLst>
                </a:gridCol>
              </a:tblGrid>
              <a:tr h="411761">
                <a:tc>
                  <a:txBody>
                    <a:bodyPr/>
                    <a:lstStyle/>
                    <a:p>
                      <a:pPr marL="92075">
                        <a:lnSpc>
                          <a:spcPct val="100000"/>
                        </a:lnSpc>
                        <a:spcBef>
                          <a:spcPts val="254"/>
                        </a:spcBef>
                      </a:pPr>
                      <a:r>
                        <a:rPr sz="1800" b="1" spc="-10" dirty="0">
                          <a:solidFill>
                            <a:srgbClr val="FFFFFF"/>
                          </a:solidFill>
                        </a:rPr>
                        <a:t>Region</a:t>
                      </a:r>
                      <a:endParaRPr sz="1800" dirty="0">
                        <a:latin typeface="Arial"/>
                        <a:cs typeface="Arial"/>
                      </a:endParaRPr>
                    </a:p>
                  </a:txBody>
                  <a:tcPr marL="0" marR="0" marT="32384" marB="0"/>
                </a:tc>
                <a:tc>
                  <a:txBody>
                    <a:bodyPr/>
                    <a:lstStyle/>
                    <a:p>
                      <a:pPr marL="92075">
                        <a:lnSpc>
                          <a:spcPct val="100000"/>
                        </a:lnSpc>
                        <a:spcBef>
                          <a:spcPts val="254"/>
                        </a:spcBef>
                      </a:pPr>
                      <a:r>
                        <a:rPr sz="1800" b="1" spc="-75" dirty="0">
                          <a:solidFill>
                            <a:srgbClr val="FFFFFF"/>
                          </a:solidFill>
                        </a:rPr>
                        <a:t>Frequency</a:t>
                      </a:r>
                      <a:r>
                        <a:rPr sz="1800" b="1" spc="-70" dirty="0">
                          <a:solidFill>
                            <a:srgbClr val="FFFFFF"/>
                          </a:solidFill>
                        </a:rPr>
                        <a:t> </a:t>
                      </a:r>
                      <a:r>
                        <a:rPr sz="1800" b="1" spc="-10" dirty="0">
                          <a:solidFill>
                            <a:srgbClr val="FFFFFF"/>
                          </a:solidFill>
                        </a:rPr>
                        <a:t>Range</a:t>
                      </a:r>
                      <a:endParaRPr sz="1800">
                        <a:latin typeface="Arial"/>
                        <a:cs typeface="Arial"/>
                      </a:endParaRPr>
                    </a:p>
                  </a:txBody>
                  <a:tcPr marL="0" marR="0" marT="32384" marB="0"/>
                </a:tc>
                <a:extLst>
                  <a:ext uri="{0D108BD9-81ED-4DB2-BD59-A6C34878D82A}">
                    <a16:rowId xmlns:a16="http://schemas.microsoft.com/office/drawing/2014/main" val="10000"/>
                  </a:ext>
                </a:extLst>
              </a:tr>
              <a:tr h="411761">
                <a:tc>
                  <a:txBody>
                    <a:bodyPr/>
                    <a:lstStyle/>
                    <a:p>
                      <a:pPr marL="92075">
                        <a:lnSpc>
                          <a:spcPct val="100000"/>
                        </a:lnSpc>
                        <a:spcBef>
                          <a:spcPts val="254"/>
                        </a:spcBef>
                      </a:pPr>
                      <a:r>
                        <a:rPr sz="1800" spc="-10" dirty="0"/>
                        <a:t>Australia</a:t>
                      </a:r>
                      <a:endParaRPr sz="1800">
                        <a:latin typeface="Arial"/>
                        <a:cs typeface="Arial"/>
                      </a:endParaRPr>
                    </a:p>
                  </a:txBody>
                  <a:tcPr marL="0" marR="0" marT="32384" marB="0"/>
                </a:tc>
                <a:tc>
                  <a:txBody>
                    <a:bodyPr/>
                    <a:lstStyle/>
                    <a:p>
                      <a:pPr marL="92075">
                        <a:lnSpc>
                          <a:spcPct val="100000"/>
                        </a:lnSpc>
                        <a:spcBef>
                          <a:spcPts val="254"/>
                        </a:spcBef>
                      </a:pPr>
                      <a:r>
                        <a:rPr lang="en-US" sz="1800" spc="-40" dirty="0"/>
                        <a:t>918-926 / </a:t>
                      </a:r>
                      <a:r>
                        <a:rPr sz="1800" spc="-40" dirty="0"/>
                        <a:t>920-</a:t>
                      </a:r>
                      <a:r>
                        <a:rPr sz="1800" spc="-50" dirty="0"/>
                        <a:t>926</a:t>
                      </a:r>
                      <a:r>
                        <a:rPr sz="1800" spc="-85" dirty="0"/>
                        <a:t> </a:t>
                      </a:r>
                      <a:r>
                        <a:rPr sz="1800" spc="-25" dirty="0"/>
                        <a:t>MHz</a:t>
                      </a:r>
                      <a:endParaRPr sz="1800" dirty="0">
                        <a:latin typeface="Arial"/>
                        <a:cs typeface="Arial"/>
                      </a:endParaRPr>
                    </a:p>
                  </a:txBody>
                  <a:tcPr marL="0" marR="0" marT="32384" marB="0"/>
                </a:tc>
                <a:extLst>
                  <a:ext uri="{0D108BD9-81ED-4DB2-BD59-A6C34878D82A}">
                    <a16:rowId xmlns:a16="http://schemas.microsoft.com/office/drawing/2014/main" val="10001"/>
                  </a:ext>
                </a:extLst>
              </a:tr>
              <a:tr h="411761">
                <a:tc>
                  <a:txBody>
                    <a:bodyPr/>
                    <a:lstStyle/>
                    <a:p>
                      <a:pPr marL="92075">
                        <a:lnSpc>
                          <a:spcPct val="100000"/>
                        </a:lnSpc>
                        <a:spcBef>
                          <a:spcPts val="254"/>
                        </a:spcBef>
                      </a:pPr>
                      <a:r>
                        <a:rPr sz="1800" spc="-10" dirty="0"/>
                        <a:t>Brazil</a:t>
                      </a:r>
                      <a:endParaRPr sz="1800">
                        <a:latin typeface="Arial"/>
                        <a:cs typeface="Arial"/>
                      </a:endParaRPr>
                    </a:p>
                  </a:txBody>
                  <a:tcPr marL="0" marR="0" marT="32384" marB="0"/>
                </a:tc>
                <a:tc>
                  <a:txBody>
                    <a:bodyPr/>
                    <a:lstStyle/>
                    <a:p>
                      <a:pPr marL="92075">
                        <a:lnSpc>
                          <a:spcPct val="100000"/>
                        </a:lnSpc>
                        <a:spcBef>
                          <a:spcPts val="254"/>
                        </a:spcBef>
                      </a:pPr>
                      <a:r>
                        <a:rPr sz="1800" spc="-40" dirty="0"/>
                        <a:t>902-</a:t>
                      </a:r>
                      <a:r>
                        <a:rPr sz="1800" spc="-30" dirty="0"/>
                        <a:t>907.5</a:t>
                      </a:r>
                      <a:r>
                        <a:rPr lang="en-US" sz="1800" spc="-30" dirty="0"/>
                        <a:t> </a:t>
                      </a:r>
                      <a:r>
                        <a:rPr sz="1800" spc="-30" dirty="0"/>
                        <a:t>/</a:t>
                      </a:r>
                      <a:r>
                        <a:rPr lang="en-US" sz="1800" spc="-30" dirty="0"/>
                        <a:t> </a:t>
                      </a:r>
                      <a:r>
                        <a:rPr sz="1800" spc="-30" dirty="0"/>
                        <a:t>915-</a:t>
                      </a:r>
                      <a:r>
                        <a:rPr sz="1800" spc="-45" dirty="0"/>
                        <a:t>928</a:t>
                      </a:r>
                      <a:r>
                        <a:rPr sz="1800" spc="25" dirty="0"/>
                        <a:t> </a:t>
                      </a:r>
                      <a:r>
                        <a:rPr sz="1800" spc="-25" dirty="0"/>
                        <a:t>MHz</a:t>
                      </a:r>
                      <a:endParaRPr sz="1800" dirty="0">
                        <a:latin typeface="Arial"/>
                        <a:cs typeface="Arial"/>
                      </a:endParaRPr>
                    </a:p>
                  </a:txBody>
                  <a:tcPr marL="0" marR="0" marT="32384" marB="0"/>
                </a:tc>
                <a:extLst>
                  <a:ext uri="{0D108BD9-81ED-4DB2-BD59-A6C34878D82A}">
                    <a16:rowId xmlns:a16="http://schemas.microsoft.com/office/drawing/2014/main" val="10002"/>
                  </a:ext>
                </a:extLst>
              </a:tr>
              <a:tr h="412468">
                <a:tc>
                  <a:txBody>
                    <a:bodyPr/>
                    <a:lstStyle/>
                    <a:p>
                      <a:pPr marL="92075">
                        <a:lnSpc>
                          <a:spcPct val="100000"/>
                        </a:lnSpc>
                        <a:spcBef>
                          <a:spcPts val="254"/>
                        </a:spcBef>
                      </a:pPr>
                      <a:r>
                        <a:rPr sz="1800" spc="-10" dirty="0"/>
                        <a:t>Europe</a:t>
                      </a:r>
                      <a:endParaRPr sz="1800">
                        <a:latin typeface="Arial"/>
                        <a:cs typeface="Arial"/>
                      </a:endParaRPr>
                    </a:p>
                  </a:txBody>
                  <a:tcPr marL="0" marR="0" marT="32384" marB="0"/>
                </a:tc>
                <a:tc>
                  <a:txBody>
                    <a:bodyPr/>
                    <a:lstStyle/>
                    <a:p>
                      <a:pPr marL="92075">
                        <a:lnSpc>
                          <a:spcPct val="100000"/>
                        </a:lnSpc>
                        <a:spcBef>
                          <a:spcPts val="254"/>
                        </a:spcBef>
                      </a:pPr>
                      <a:r>
                        <a:rPr sz="1800" spc="-40" dirty="0"/>
                        <a:t>865.6-867.6</a:t>
                      </a:r>
                      <a:r>
                        <a:rPr sz="1800" spc="-90" dirty="0"/>
                        <a:t> </a:t>
                      </a:r>
                      <a:r>
                        <a:rPr sz="1800" spc="-25" dirty="0"/>
                        <a:t>MHz</a:t>
                      </a:r>
                      <a:endParaRPr sz="1800">
                        <a:latin typeface="Arial"/>
                        <a:cs typeface="Arial"/>
                      </a:endParaRPr>
                    </a:p>
                  </a:txBody>
                  <a:tcPr marL="0" marR="0" marT="32384" marB="0"/>
                </a:tc>
                <a:extLst>
                  <a:ext uri="{0D108BD9-81ED-4DB2-BD59-A6C34878D82A}">
                    <a16:rowId xmlns:a16="http://schemas.microsoft.com/office/drawing/2014/main" val="10003"/>
                  </a:ext>
                </a:extLst>
              </a:tr>
              <a:tr h="411761">
                <a:tc>
                  <a:txBody>
                    <a:bodyPr/>
                    <a:lstStyle/>
                    <a:p>
                      <a:pPr marL="92075">
                        <a:lnSpc>
                          <a:spcPct val="100000"/>
                        </a:lnSpc>
                        <a:spcBef>
                          <a:spcPts val="254"/>
                        </a:spcBef>
                      </a:pPr>
                      <a:r>
                        <a:rPr sz="1800" spc="-10" dirty="0"/>
                        <a:t>India</a:t>
                      </a:r>
                      <a:endParaRPr sz="1800" dirty="0">
                        <a:latin typeface="Arial"/>
                        <a:cs typeface="Arial"/>
                      </a:endParaRPr>
                    </a:p>
                  </a:txBody>
                  <a:tcPr marL="0" marR="0" marT="32384" marB="0"/>
                </a:tc>
                <a:tc>
                  <a:txBody>
                    <a:bodyPr/>
                    <a:lstStyle/>
                    <a:p>
                      <a:pPr marL="92075">
                        <a:lnSpc>
                          <a:spcPct val="100000"/>
                        </a:lnSpc>
                        <a:spcBef>
                          <a:spcPts val="254"/>
                        </a:spcBef>
                      </a:pPr>
                      <a:r>
                        <a:rPr sz="1800" spc="-40" dirty="0"/>
                        <a:t>865-</a:t>
                      </a:r>
                      <a:r>
                        <a:rPr sz="1800" spc="-50" dirty="0"/>
                        <a:t>867</a:t>
                      </a:r>
                      <a:r>
                        <a:rPr sz="1800" spc="-80" dirty="0"/>
                        <a:t> </a:t>
                      </a:r>
                      <a:r>
                        <a:rPr sz="1800" spc="-25" dirty="0"/>
                        <a:t>MHz</a:t>
                      </a:r>
                      <a:endParaRPr sz="1800">
                        <a:latin typeface="Arial"/>
                        <a:cs typeface="Arial"/>
                      </a:endParaRPr>
                    </a:p>
                  </a:txBody>
                  <a:tcPr marL="0" marR="0" marT="32384" marB="0"/>
                </a:tc>
                <a:extLst>
                  <a:ext uri="{0D108BD9-81ED-4DB2-BD59-A6C34878D82A}">
                    <a16:rowId xmlns:a16="http://schemas.microsoft.com/office/drawing/2014/main" val="10004"/>
                  </a:ext>
                </a:extLst>
              </a:tr>
              <a:tr h="411761">
                <a:tc>
                  <a:txBody>
                    <a:bodyPr/>
                    <a:lstStyle/>
                    <a:p>
                      <a:pPr marL="92075">
                        <a:lnSpc>
                          <a:spcPct val="100000"/>
                        </a:lnSpc>
                        <a:spcBef>
                          <a:spcPts val="254"/>
                        </a:spcBef>
                      </a:pPr>
                      <a:r>
                        <a:rPr sz="1800" spc="-10" dirty="0"/>
                        <a:t>Israel</a:t>
                      </a:r>
                      <a:endParaRPr sz="1800">
                        <a:latin typeface="Arial"/>
                        <a:cs typeface="Arial"/>
                      </a:endParaRPr>
                    </a:p>
                  </a:txBody>
                  <a:tcPr marL="0" marR="0" marT="32384" marB="0"/>
                </a:tc>
                <a:tc>
                  <a:txBody>
                    <a:bodyPr/>
                    <a:lstStyle/>
                    <a:p>
                      <a:pPr marL="92075">
                        <a:lnSpc>
                          <a:spcPct val="100000"/>
                        </a:lnSpc>
                        <a:spcBef>
                          <a:spcPts val="254"/>
                        </a:spcBef>
                      </a:pPr>
                      <a:r>
                        <a:rPr sz="1800" spc="-40" dirty="0"/>
                        <a:t>915-</a:t>
                      </a:r>
                      <a:r>
                        <a:rPr sz="1800" spc="-50" dirty="0"/>
                        <a:t>917</a:t>
                      </a:r>
                      <a:r>
                        <a:rPr sz="1800" spc="-80" dirty="0"/>
                        <a:t> </a:t>
                      </a:r>
                      <a:r>
                        <a:rPr sz="1800" spc="-25" dirty="0"/>
                        <a:t>MHz</a:t>
                      </a:r>
                      <a:endParaRPr sz="1800">
                        <a:latin typeface="Arial"/>
                        <a:cs typeface="Arial"/>
                      </a:endParaRPr>
                    </a:p>
                  </a:txBody>
                  <a:tcPr marL="0" marR="0" marT="32384" marB="0"/>
                </a:tc>
                <a:extLst>
                  <a:ext uri="{0D108BD9-81ED-4DB2-BD59-A6C34878D82A}">
                    <a16:rowId xmlns:a16="http://schemas.microsoft.com/office/drawing/2014/main" val="10005"/>
                  </a:ext>
                </a:extLst>
              </a:tr>
              <a:tr h="411761">
                <a:tc>
                  <a:txBody>
                    <a:bodyPr/>
                    <a:lstStyle/>
                    <a:p>
                      <a:pPr marL="92075">
                        <a:lnSpc>
                          <a:spcPct val="100000"/>
                        </a:lnSpc>
                        <a:spcBef>
                          <a:spcPts val="254"/>
                        </a:spcBef>
                      </a:pPr>
                      <a:r>
                        <a:rPr sz="1800" spc="-10" dirty="0"/>
                        <a:t>Japan</a:t>
                      </a:r>
                      <a:endParaRPr sz="1800">
                        <a:latin typeface="Arial"/>
                        <a:cs typeface="Arial"/>
                      </a:endParaRPr>
                    </a:p>
                  </a:txBody>
                  <a:tcPr marL="0" marR="0" marT="32384" marB="0"/>
                </a:tc>
                <a:tc>
                  <a:txBody>
                    <a:bodyPr/>
                    <a:lstStyle/>
                    <a:p>
                      <a:pPr marL="92075">
                        <a:lnSpc>
                          <a:spcPct val="100000"/>
                        </a:lnSpc>
                        <a:spcBef>
                          <a:spcPts val="254"/>
                        </a:spcBef>
                      </a:pPr>
                      <a:r>
                        <a:rPr sz="1800" spc="-40" dirty="0"/>
                        <a:t>916</a:t>
                      </a:r>
                      <a:r>
                        <a:rPr lang="en-US" sz="1800" spc="-40" dirty="0"/>
                        <a:t>.7</a:t>
                      </a:r>
                      <a:r>
                        <a:rPr sz="1800" spc="-40" dirty="0"/>
                        <a:t>-</a:t>
                      </a:r>
                      <a:r>
                        <a:rPr sz="1800" spc="-50" dirty="0"/>
                        <a:t>92</a:t>
                      </a:r>
                      <a:r>
                        <a:rPr lang="en-US" sz="1800" spc="-50" dirty="0"/>
                        <a:t>0.9 / 916.7-923.5</a:t>
                      </a:r>
                      <a:r>
                        <a:rPr sz="1800" spc="-80" dirty="0"/>
                        <a:t> </a:t>
                      </a:r>
                      <a:r>
                        <a:rPr sz="1800" spc="-25" dirty="0"/>
                        <a:t>MHz</a:t>
                      </a:r>
                      <a:endParaRPr sz="1800" dirty="0">
                        <a:latin typeface="Arial"/>
                        <a:cs typeface="Arial"/>
                      </a:endParaRPr>
                    </a:p>
                  </a:txBody>
                  <a:tcPr marL="0" marR="0" marT="32384" marB="0"/>
                </a:tc>
                <a:extLst>
                  <a:ext uri="{0D108BD9-81ED-4DB2-BD59-A6C34878D82A}">
                    <a16:rowId xmlns:a16="http://schemas.microsoft.com/office/drawing/2014/main" val="10006"/>
                  </a:ext>
                </a:extLst>
              </a:tr>
              <a:tr h="412468">
                <a:tc>
                  <a:txBody>
                    <a:bodyPr/>
                    <a:lstStyle/>
                    <a:p>
                      <a:pPr marL="92075">
                        <a:lnSpc>
                          <a:spcPct val="100000"/>
                        </a:lnSpc>
                        <a:spcBef>
                          <a:spcPts val="254"/>
                        </a:spcBef>
                      </a:pPr>
                      <a:r>
                        <a:rPr sz="1800" spc="-10" dirty="0"/>
                        <a:t>North</a:t>
                      </a:r>
                      <a:r>
                        <a:rPr sz="1800" spc="-110" dirty="0"/>
                        <a:t> </a:t>
                      </a:r>
                      <a:r>
                        <a:rPr sz="1800" spc="-10" dirty="0"/>
                        <a:t>America</a:t>
                      </a:r>
                      <a:endParaRPr sz="1800">
                        <a:latin typeface="Arial"/>
                        <a:cs typeface="Arial"/>
                      </a:endParaRPr>
                    </a:p>
                  </a:txBody>
                  <a:tcPr marL="0" marR="0" marT="32384" marB="0"/>
                </a:tc>
                <a:tc>
                  <a:txBody>
                    <a:bodyPr/>
                    <a:lstStyle/>
                    <a:p>
                      <a:pPr marL="92075">
                        <a:lnSpc>
                          <a:spcPct val="100000"/>
                        </a:lnSpc>
                        <a:spcBef>
                          <a:spcPts val="254"/>
                        </a:spcBef>
                      </a:pPr>
                      <a:r>
                        <a:rPr sz="1800" spc="-40" dirty="0"/>
                        <a:t>902-</a:t>
                      </a:r>
                      <a:r>
                        <a:rPr sz="1800" spc="-50" dirty="0"/>
                        <a:t>928</a:t>
                      </a:r>
                      <a:r>
                        <a:rPr sz="1800" spc="-80" dirty="0"/>
                        <a:t> </a:t>
                      </a:r>
                      <a:r>
                        <a:rPr sz="1800" spc="-25" dirty="0"/>
                        <a:t>MHz</a:t>
                      </a:r>
                      <a:endParaRPr sz="1800">
                        <a:latin typeface="Arial"/>
                        <a:cs typeface="Arial"/>
                      </a:endParaRPr>
                    </a:p>
                  </a:txBody>
                  <a:tcPr marL="0" marR="0" marT="32384" marB="0"/>
                </a:tc>
                <a:extLst>
                  <a:ext uri="{0D108BD9-81ED-4DB2-BD59-A6C34878D82A}">
                    <a16:rowId xmlns:a16="http://schemas.microsoft.com/office/drawing/2014/main" val="10007"/>
                  </a:ext>
                </a:extLst>
              </a:tr>
              <a:tr h="411761">
                <a:tc>
                  <a:txBody>
                    <a:bodyPr/>
                    <a:lstStyle/>
                    <a:p>
                      <a:pPr marL="92075">
                        <a:lnSpc>
                          <a:spcPct val="100000"/>
                        </a:lnSpc>
                        <a:spcBef>
                          <a:spcPts val="260"/>
                        </a:spcBef>
                      </a:pPr>
                      <a:r>
                        <a:rPr sz="1800" spc="-10" dirty="0"/>
                        <a:t>Singapore</a:t>
                      </a:r>
                      <a:endParaRPr sz="1800">
                        <a:latin typeface="Arial"/>
                        <a:cs typeface="Arial"/>
                      </a:endParaRPr>
                    </a:p>
                  </a:txBody>
                  <a:tcPr marL="0" marR="0" marT="33020" marB="0"/>
                </a:tc>
                <a:tc>
                  <a:txBody>
                    <a:bodyPr/>
                    <a:lstStyle/>
                    <a:p>
                      <a:pPr marL="92075">
                        <a:lnSpc>
                          <a:spcPct val="100000"/>
                        </a:lnSpc>
                        <a:spcBef>
                          <a:spcPts val="260"/>
                        </a:spcBef>
                      </a:pPr>
                      <a:r>
                        <a:rPr lang="en-US" sz="1800" spc="-40" dirty="0"/>
                        <a:t>866-869 / </a:t>
                      </a:r>
                      <a:r>
                        <a:rPr sz="1800" spc="-40" dirty="0"/>
                        <a:t>920-</a:t>
                      </a:r>
                      <a:r>
                        <a:rPr sz="1800" spc="-50" dirty="0"/>
                        <a:t>925</a:t>
                      </a:r>
                      <a:r>
                        <a:rPr sz="1800" spc="-80" dirty="0"/>
                        <a:t> </a:t>
                      </a:r>
                      <a:r>
                        <a:rPr sz="1800" spc="-25" dirty="0"/>
                        <a:t>MHz</a:t>
                      </a:r>
                      <a:endParaRPr sz="1800" dirty="0">
                        <a:latin typeface="Arial"/>
                        <a:cs typeface="Arial"/>
                      </a:endParaRPr>
                    </a:p>
                  </a:txBody>
                  <a:tcPr marL="0" marR="0" marT="3302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132508477"/>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5559</TotalTime>
  <Words>539</Words>
  <Application>Microsoft Macintosh PowerPoint</Application>
  <PresentationFormat>Custom</PresentationFormat>
  <Paragraphs>104</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Elephant Pro</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MMS Sentinel-CPM Datasheet</dc:title>
  <dc:creator>Kent Petersen</dc:creator>
  <cp:lastModifiedBy>Bryan Stewart</cp:lastModifiedBy>
  <cp:revision>221</cp:revision>
  <cp:lastPrinted>2018-12-05T16:07:17Z</cp:lastPrinted>
  <dcterms:created xsi:type="dcterms:W3CDTF">2017-09-25T13:11:30Z</dcterms:created>
  <dcterms:modified xsi:type="dcterms:W3CDTF">2026-09-30T20:30:45Z</dcterms:modified>
</cp:coreProperties>
</file>